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1" r:id="rId3"/>
    <p:sldId id="365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12" r:id="rId12"/>
    <p:sldId id="32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091"/>
    <a:srgbClr val="FF6600"/>
    <a:srgbClr val="0ED6C3"/>
    <a:srgbClr val="34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on Com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18EDD9D-3576-4A75-86C9-5FC57DD82276}" type="datetime1">
              <a:rPr lang="es-ES"/>
              <a:pPr>
                <a:defRPr/>
              </a:pPr>
              <a:t>17/05/2019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5EE43E-9B06-4E8C-90FB-682684261296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F2683-6810-47F2-BA07-6E794F00370B}" type="datetimeFigureOut">
              <a:rPr lang="en-US"/>
              <a:pPr>
                <a:defRPr/>
              </a:pPr>
              <a:t>5/17/2019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CA6D-BC29-41FD-8F30-205963A6E78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6"/>
          <p:cNvPicPr>
            <a:picLocks noChangeAspect="1"/>
          </p:cNvPicPr>
          <p:nvPr userDrawn="1"/>
        </p:nvPicPr>
        <p:blipFill>
          <a:blip r:embed="rId5"/>
          <a:srcRect l="706" r="-703"/>
          <a:stretch>
            <a:fillRect/>
          </a:stretch>
        </p:blipFill>
        <p:spPr bwMode="auto">
          <a:xfrm>
            <a:off x="9829800" y="0"/>
            <a:ext cx="2362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n 7"/>
          <p:cNvPicPr>
            <a:picLocks noChangeAspect="1"/>
          </p:cNvPicPr>
          <p:nvPr userDrawn="1"/>
        </p:nvPicPr>
        <p:blipFill>
          <a:blip r:embed="rId6"/>
          <a:srcRect t="-703" b="706"/>
          <a:stretch>
            <a:fillRect/>
          </a:stretch>
        </p:blipFill>
        <p:spPr bwMode="auto">
          <a:xfrm>
            <a:off x="0" y="3446463"/>
            <a:ext cx="12115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n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9672638" y="5962650"/>
            <a:ext cx="231616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162050" y="1825625"/>
            <a:ext cx="99361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Patrón de diapositivas personalida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Light"/>
          <a:ea typeface="Roboto Light"/>
          <a:cs typeface="Roboto Light"/>
        </a:defRPr>
      </a:lvl9pPr>
    </p:titleStyle>
    <p:bodyStyle>
      <a:lvl1pPr algn="ctr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Roboto Light"/>
          <a:cs typeface="Roboto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Roboto Light"/>
          <a:cs typeface="Roboto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Roboto Light"/>
          <a:cs typeface="Roboto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Roboto Light"/>
          <a:cs typeface="Roboto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/>
          </p:cNvPr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029706" y="0"/>
            <a:ext cx="7506996" cy="726866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0"/>
          </a:effectLst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20663" y="855275"/>
            <a:ext cx="11722100" cy="40687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cs typeface="+mn-cs"/>
              </a:rPr>
              <a:t>LA COMISION ARQUIDIOCESANA PARA LA PROTECCION DE LOS MENORES DE LA ARQUIDIOCESIS DE PARANA (Argentina)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i="1" dirty="0"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i="1" dirty="0">
                <a:cs typeface="+mn-cs"/>
              </a:rPr>
              <a:t>Una </a:t>
            </a:r>
            <a:r>
              <a:rPr lang="en-US" sz="3600" b="1" i="1" dirty="0" err="1">
                <a:cs typeface="+mn-cs"/>
              </a:rPr>
              <a:t>experiencia</a:t>
            </a:r>
            <a:r>
              <a:rPr lang="en-US" sz="3600" b="1" i="1" dirty="0">
                <a:cs typeface="+mn-cs"/>
              </a:rPr>
              <a:t> </a:t>
            </a:r>
            <a:r>
              <a:rPr lang="en-US" sz="3600" b="1" i="1" dirty="0" err="1">
                <a:cs typeface="+mn-cs"/>
              </a:rPr>
              <a:t>concreta</a:t>
            </a:r>
            <a:r>
              <a:rPr lang="en-US" sz="3600" b="1" i="1" dirty="0">
                <a:cs typeface="+mn-cs"/>
              </a:rPr>
              <a:t> de </a:t>
            </a:r>
            <a:r>
              <a:rPr lang="en-US" sz="3600" b="1" i="1" dirty="0" err="1">
                <a:cs typeface="+mn-cs"/>
              </a:rPr>
              <a:t>prevención</a:t>
            </a:r>
            <a:r>
              <a:rPr lang="en-US" sz="3600" b="1" i="1" dirty="0">
                <a:cs typeface="+mn-cs"/>
              </a:rPr>
              <a:t> de </a:t>
            </a:r>
            <a:r>
              <a:rPr lang="en-US" sz="3600" b="1" i="1" dirty="0" err="1">
                <a:cs typeface="+mn-cs"/>
              </a:rPr>
              <a:t>abusos</a:t>
            </a:r>
            <a:r>
              <a:rPr lang="en-US" sz="3600" b="1" i="1" dirty="0">
                <a:cs typeface="+mn-cs"/>
              </a:rPr>
              <a:t> </a:t>
            </a:r>
            <a:r>
              <a:rPr lang="en-US" sz="3600" b="1" i="1" dirty="0" err="1">
                <a:cs typeface="+mn-cs"/>
              </a:rPr>
              <a:t>en</a:t>
            </a:r>
            <a:r>
              <a:rPr lang="en-US" sz="3600" b="1" i="1" dirty="0">
                <a:cs typeface="+mn-cs"/>
              </a:rPr>
              <a:t> </a:t>
            </a:r>
            <a:r>
              <a:rPr lang="en-US" sz="3600" b="1" i="1" dirty="0" err="1">
                <a:cs typeface="+mn-cs"/>
              </a:rPr>
              <a:t>ámbitos</a:t>
            </a:r>
            <a:r>
              <a:rPr lang="en-US" sz="3600" b="1" i="1" dirty="0">
                <a:cs typeface="+mn-cs"/>
              </a:rPr>
              <a:t> </a:t>
            </a:r>
            <a:r>
              <a:rPr lang="en-US" sz="3600" b="1" i="1" dirty="0" err="1">
                <a:cs typeface="+mn-cs"/>
              </a:rPr>
              <a:t>eclesiales</a:t>
            </a:r>
            <a:r>
              <a:rPr lang="en-US" sz="3600" b="1" i="1" dirty="0">
                <a:cs typeface="+mn-cs"/>
              </a:rPr>
              <a:t> y de </a:t>
            </a:r>
            <a:r>
              <a:rPr lang="en-US" sz="3600" b="1" i="1" dirty="0" err="1">
                <a:cs typeface="+mn-cs"/>
              </a:rPr>
              <a:t>acompañamiento</a:t>
            </a:r>
            <a:r>
              <a:rPr lang="en-US" sz="3600" b="1" i="1" dirty="0">
                <a:cs typeface="+mn-cs"/>
              </a:rPr>
              <a:t> a </a:t>
            </a:r>
            <a:r>
              <a:rPr lang="en-US" sz="3600" b="1" i="1" dirty="0" err="1">
                <a:cs typeface="+mn-cs"/>
              </a:rPr>
              <a:t>víctimas</a:t>
            </a:r>
            <a:r>
              <a:rPr lang="en-US" sz="3600" b="1" i="1" dirty="0">
                <a:cs typeface="+mn-cs"/>
              </a:rPr>
              <a:t> y </a:t>
            </a:r>
            <a:r>
              <a:rPr lang="en-US" sz="3600" b="1" i="1" dirty="0" err="1">
                <a:cs typeface="+mn-cs"/>
              </a:rPr>
              <a:t>denunciantes</a:t>
            </a:r>
            <a:endParaRPr lang="en-US" sz="3600" b="1" i="1" dirty="0">
              <a:cs typeface="+mn-cs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b="1" i="1" dirty="0">
              <a:cs typeface="+mn-cs"/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i="1" dirty="0" err="1">
                <a:cs typeface="+mn-cs"/>
              </a:rPr>
              <a:t>Lic</a:t>
            </a:r>
            <a:r>
              <a:rPr lang="en-US" sz="1800" b="1" i="1" dirty="0">
                <a:cs typeface="+mn-cs"/>
              </a:rPr>
              <a:t>. </a:t>
            </a:r>
            <a:r>
              <a:rPr lang="en-US" sz="1800" b="1" i="1" dirty="0" err="1">
                <a:cs typeface="+mn-cs"/>
              </a:rPr>
              <a:t>María</a:t>
            </a:r>
            <a:r>
              <a:rPr lang="en-US" sz="1800" b="1" i="1">
                <a:cs typeface="+mn-cs"/>
              </a:rPr>
              <a:t> Inés Franck</a:t>
            </a:r>
            <a:endParaRPr lang="en-US" sz="1800" b="1" i="1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EC920-1989-4BE9-9464-5403641F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397416"/>
            <a:ext cx="10871200" cy="990600"/>
          </a:xfrm>
        </p:spPr>
        <p:txBody>
          <a:bodyPr/>
          <a:lstStyle/>
          <a:p>
            <a:r>
              <a:rPr lang="es-AR" b="1" dirty="0"/>
              <a:t>PRINCIPALES DESAFÍOS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A9271D-6379-48C4-8C00-07ECBB398BD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8978" y="1600200"/>
            <a:ext cx="11069086" cy="415348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Dificultad de conjugar compromiso eclesial y aptitud profesional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Necesidad de abordar varios frentes a la vez y en poco tiempo (organizativo, comunicacional, psicológico, judicial, educativo)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Mantener una presencia permanente entre los miembros de la Arquidiócesis (sacerdotes, laicos, instituciones)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Recuperar iniciativa y credibilidad entre la gente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La comunión con el obispo: un elemento fundamental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Generar contactos clave en los organismos estatales y la prensa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AR" sz="2600" b="1" dirty="0"/>
              <a:t>Acercamiento a víctimas y denunciantes: el objetivo más delicado</a:t>
            </a:r>
          </a:p>
          <a:p>
            <a:pPr algn="just"/>
            <a:endParaRPr lang="es-AR" dirty="0"/>
          </a:p>
          <a:p>
            <a:pPr algn="just"/>
            <a:endParaRPr lang="es-AR" dirty="0"/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119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1 Título"/>
          <p:cNvSpPr>
            <a:spLocks noGrp="1"/>
          </p:cNvSpPr>
          <p:nvPr>
            <p:ph type="title"/>
          </p:nvPr>
        </p:nvSpPr>
        <p:spPr>
          <a:xfrm>
            <a:off x="1020418" y="202097"/>
            <a:ext cx="10310190" cy="990600"/>
          </a:xfrm>
        </p:spPr>
        <p:txBody>
          <a:bodyPr/>
          <a:lstStyle/>
          <a:p>
            <a:r>
              <a:rPr lang="es-AR" sz="3200" b="1" i="1" dirty="0"/>
              <a:t>Para contactarse con nosotros:</a:t>
            </a:r>
          </a:p>
        </p:txBody>
      </p:sp>
      <p:sp>
        <p:nvSpPr>
          <p:cNvPr id="157698" name="2 Marcador de contenido"/>
          <p:cNvSpPr>
            <a:spLocks noGrp="1"/>
          </p:cNvSpPr>
          <p:nvPr>
            <p:ph sz="quarter" idx="1"/>
          </p:nvPr>
        </p:nvSpPr>
        <p:spPr>
          <a:xfrm>
            <a:off x="2057263" y="964096"/>
            <a:ext cx="8153400" cy="4495800"/>
          </a:xfrm>
        </p:spPr>
        <p:txBody>
          <a:bodyPr/>
          <a:lstStyle/>
          <a:p>
            <a:r>
              <a:rPr lang="es-AR" sz="2400" b="1" dirty="0">
                <a:solidFill>
                  <a:srgbClr val="FF0000"/>
                </a:solidFill>
              </a:rPr>
              <a:t>E-mails:</a:t>
            </a:r>
          </a:p>
          <a:p>
            <a:r>
              <a:rPr lang="es-AR" sz="2500" dirty="0"/>
              <a:t>info@comisiondeprevencion.com.ar</a:t>
            </a:r>
          </a:p>
          <a:p>
            <a:r>
              <a:rPr lang="es-AR" sz="2500" dirty="0"/>
              <a:t>ambientesseguros.parana@gmail.com</a:t>
            </a:r>
          </a:p>
          <a:p>
            <a:endParaRPr lang="es-AR" sz="500" dirty="0"/>
          </a:p>
          <a:p>
            <a:r>
              <a:rPr lang="es-AR" sz="2400" b="1" dirty="0">
                <a:solidFill>
                  <a:srgbClr val="0070C0"/>
                </a:solidFill>
              </a:rPr>
              <a:t>Facebook:</a:t>
            </a:r>
            <a:r>
              <a:rPr lang="es-AR" sz="2400" dirty="0"/>
              <a:t> </a:t>
            </a:r>
          </a:p>
          <a:p>
            <a:r>
              <a:rPr lang="es-AR" sz="2500" dirty="0"/>
              <a:t>Comisión de Protección de Menores - Paraná</a:t>
            </a:r>
          </a:p>
          <a:p>
            <a:r>
              <a:rPr lang="es-AR" sz="2500" dirty="0"/>
              <a:t>Programa Ambientes Seguros</a:t>
            </a:r>
          </a:p>
          <a:p>
            <a:endParaRPr lang="es-AR" sz="500" dirty="0"/>
          </a:p>
          <a:p>
            <a:r>
              <a:rPr lang="es-AR" sz="2400" b="1" dirty="0">
                <a:solidFill>
                  <a:srgbClr val="FFC000"/>
                </a:solidFill>
              </a:rPr>
              <a:t>Web: </a:t>
            </a:r>
          </a:p>
          <a:p>
            <a:r>
              <a:rPr lang="es-AR" sz="2500" dirty="0"/>
              <a:t>comisiondeprevencion.com.ar</a:t>
            </a:r>
          </a:p>
          <a:p>
            <a:endParaRPr lang="es-AR" sz="500" dirty="0"/>
          </a:p>
          <a:p>
            <a:r>
              <a:rPr lang="es-AR" sz="2400" b="1" dirty="0">
                <a:solidFill>
                  <a:schemeClr val="accent6"/>
                </a:solidFill>
              </a:rPr>
              <a:t>Teléfono:</a:t>
            </a:r>
          </a:p>
          <a:p>
            <a:r>
              <a:rPr lang="es-AR" sz="2500" dirty="0"/>
              <a:t>+ 54 9 343 5174200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fld id="{B661F5F6-8AA1-4A28-9FD3-4D78C4CCEC4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19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0D6134-1059-4A97-9C1C-85CB7873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4" y="450575"/>
            <a:ext cx="11465143" cy="554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55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fld id="{E42F8E37-3026-4A20-B62E-779308C1E468}" type="slidenum">
              <a:rPr lang="es-ES"/>
              <a:pPr>
                <a:defRPr/>
              </a:pPr>
              <a:t>2</a:t>
            </a:fld>
            <a:endParaRPr lang="es-ES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38F21BF-6B46-4854-A046-87DE4AE02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39" y="271050"/>
            <a:ext cx="3891082" cy="549670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2B2486-8CE8-4B4A-AE0C-5FAFB79A832A}"/>
              </a:ext>
            </a:extLst>
          </p:cNvPr>
          <p:cNvSpPr txBox="1"/>
          <p:nvPr/>
        </p:nvSpPr>
        <p:spPr>
          <a:xfrm>
            <a:off x="5852163" y="309490"/>
            <a:ext cx="5838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1.- Julio de 2017: creación de la Comisión Arquidiocesana para la Protección de los Menores, por Decreto del Arzobispo de Paraná, Mons. Juan Alberto </a:t>
            </a:r>
            <a:r>
              <a:rPr lang="es-AR" sz="2200" b="1" dirty="0" err="1"/>
              <a:t>Puiggari</a:t>
            </a:r>
            <a:endParaRPr lang="es-AR" sz="2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BC4D56-9E1E-4E12-AD93-F7A21D63FB21}"/>
              </a:ext>
            </a:extLst>
          </p:cNvPr>
          <p:cNvSpPr txBox="1"/>
          <p:nvPr/>
        </p:nvSpPr>
        <p:spPr>
          <a:xfrm>
            <a:off x="5753687" y="1941339"/>
            <a:ext cx="6175713" cy="1554272"/>
          </a:xfrm>
          <a:prstGeom prst="rect">
            <a:avLst/>
          </a:prstGeom>
          <a:noFill/>
          <a:ln w="38100">
            <a:solidFill>
              <a:srgbClr val="1D2091"/>
            </a:solidFill>
          </a:ln>
        </p:spPr>
        <p:txBody>
          <a:bodyPr wrap="square" rtlCol="0">
            <a:spAutoFit/>
          </a:bodyPr>
          <a:lstStyle/>
          <a:p>
            <a:endParaRPr lang="es-AR" sz="500" b="1" dirty="0">
              <a:solidFill>
                <a:srgbClr val="FF6600"/>
              </a:solidFill>
            </a:endParaRPr>
          </a:p>
          <a:p>
            <a:pPr algn="r"/>
            <a:r>
              <a:rPr lang="es-AR" sz="2000" b="1" dirty="0">
                <a:solidFill>
                  <a:srgbClr val="FF6600"/>
                </a:solidFill>
              </a:rPr>
              <a:t>Miembros:</a:t>
            </a:r>
          </a:p>
          <a:p>
            <a:pPr algn="r"/>
            <a:endParaRPr lang="es-AR" sz="500" b="1" i="1" dirty="0">
              <a:solidFill>
                <a:srgbClr val="FF6600"/>
              </a:solidFill>
            </a:endParaRPr>
          </a:p>
          <a:p>
            <a:pPr algn="r"/>
            <a:r>
              <a:rPr lang="es-AR" sz="2000" b="1" i="1" dirty="0">
                <a:solidFill>
                  <a:srgbClr val="FF6600"/>
                </a:solidFill>
              </a:rPr>
              <a:t>Psicóloga y Magister en Salud Mental Paula </a:t>
            </a:r>
            <a:r>
              <a:rPr lang="es-AR" sz="2000" b="1" i="1" dirty="0" err="1">
                <a:solidFill>
                  <a:srgbClr val="FF6600"/>
                </a:solidFill>
              </a:rPr>
              <a:t>Nesa</a:t>
            </a:r>
            <a:endParaRPr lang="es-AR" sz="2000" b="1" i="1" dirty="0">
              <a:solidFill>
                <a:srgbClr val="FF6600"/>
              </a:solidFill>
            </a:endParaRPr>
          </a:p>
          <a:p>
            <a:pPr algn="r"/>
            <a:r>
              <a:rPr lang="es-AR" sz="2000" b="1" i="1" dirty="0">
                <a:solidFill>
                  <a:srgbClr val="FF6600"/>
                </a:solidFill>
              </a:rPr>
              <a:t>Abogado y Psicólogo Pablo </a:t>
            </a:r>
            <a:r>
              <a:rPr lang="es-AR" sz="2000" b="1" i="1" dirty="0" err="1">
                <a:solidFill>
                  <a:srgbClr val="FF6600"/>
                </a:solidFill>
              </a:rPr>
              <a:t>Folonier</a:t>
            </a:r>
            <a:endParaRPr lang="es-AR" sz="2000" b="1" i="1" dirty="0">
              <a:solidFill>
                <a:srgbClr val="FF6600"/>
              </a:solidFill>
            </a:endParaRPr>
          </a:p>
          <a:p>
            <a:pPr algn="r"/>
            <a:r>
              <a:rPr lang="es-AR" sz="2000" b="1" i="1" dirty="0">
                <a:solidFill>
                  <a:srgbClr val="FF6600"/>
                </a:solidFill>
              </a:rPr>
              <a:t>Abogada y Canonista María Inés Franck</a:t>
            </a:r>
          </a:p>
          <a:p>
            <a:endParaRPr lang="es-AR" sz="500" b="1" i="1" dirty="0">
              <a:solidFill>
                <a:srgbClr val="FF66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DC9EBD-D475-4CCA-B861-84440E320FEE}"/>
              </a:ext>
            </a:extLst>
          </p:cNvPr>
          <p:cNvSpPr txBox="1"/>
          <p:nvPr/>
        </p:nvSpPr>
        <p:spPr>
          <a:xfrm>
            <a:off x="5753687" y="3938945"/>
            <a:ext cx="6175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>
                <a:solidFill>
                  <a:srgbClr val="1D2091"/>
                </a:solidFill>
              </a:rPr>
              <a:t>Funciones:</a:t>
            </a:r>
          </a:p>
          <a:p>
            <a:pPr algn="ctr"/>
            <a:endParaRPr lang="es-AR" sz="2000" b="1" dirty="0">
              <a:solidFill>
                <a:srgbClr val="1D2091"/>
              </a:solidFill>
            </a:endParaRPr>
          </a:p>
          <a:p>
            <a:pPr algn="ctr"/>
            <a:r>
              <a:rPr lang="es-AR" sz="2000" b="1" dirty="0">
                <a:solidFill>
                  <a:srgbClr val="FF6600"/>
                </a:solidFill>
              </a:rPr>
              <a:t>-</a:t>
            </a:r>
            <a:r>
              <a:rPr lang="es-AR" sz="2000" b="1" dirty="0">
                <a:solidFill>
                  <a:srgbClr val="1D2091"/>
                </a:solidFill>
              </a:rPr>
              <a:t> Prevención</a:t>
            </a:r>
          </a:p>
          <a:p>
            <a:pPr algn="ctr"/>
            <a:r>
              <a:rPr lang="es-AR" sz="2000" b="1" dirty="0">
                <a:solidFill>
                  <a:srgbClr val="FF6600"/>
                </a:solidFill>
              </a:rPr>
              <a:t>-</a:t>
            </a:r>
            <a:r>
              <a:rPr lang="es-AR" sz="2000" b="1" dirty="0">
                <a:solidFill>
                  <a:srgbClr val="1D2091"/>
                </a:solidFill>
              </a:rPr>
              <a:t> Capacitación</a:t>
            </a:r>
          </a:p>
          <a:p>
            <a:pPr algn="ctr"/>
            <a:r>
              <a:rPr lang="es-AR" sz="2000" b="1" dirty="0">
                <a:solidFill>
                  <a:srgbClr val="FF6600"/>
                </a:solidFill>
              </a:rPr>
              <a:t>-</a:t>
            </a:r>
            <a:r>
              <a:rPr lang="es-AR" sz="2000" b="1" dirty="0">
                <a:solidFill>
                  <a:srgbClr val="1D2091"/>
                </a:solidFill>
              </a:rPr>
              <a:t> Contención</a:t>
            </a:r>
          </a:p>
          <a:p>
            <a:pPr algn="ctr"/>
            <a:r>
              <a:rPr lang="es-AR" sz="2000" b="1" dirty="0">
                <a:solidFill>
                  <a:srgbClr val="FF6600"/>
                </a:solidFill>
              </a:rPr>
              <a:t>- </a:t>
            </a:r>
            <a:r>
              <a:rPr lang="es-AR" sz="2000" b="1" dirty="0">
                <a:solidFill>
                  <a:srgbClr val="1D2091"/>
                </a:solidFill>
              </a:rPr>
              <a:t>Asesoramiento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fld id="{331544FC-9D2B-455F-AFF6-E6B7EC0766CB}" type="slidenum">
              <a:rPr lang="es-ES"/>
              <a:pPr>
                <a:defRPr/>
              </a:pPr>
              <a:t>3</a:t>
            </a:fld>
            <a:endParaRPr lang="es-ES"/>
          </a:p>
        </p:txBody>
      </p:sp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EABE7AE-1F53-4A8A-86B9-3373DA1F1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264181"/>
            <a:ext cx="3734936" cy="52573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A0160B-2CE8-4A13-8AC2-869A9F5BB13D}"/>
              </a:ext>
            </a:extLst>
          </p:cNvPr>
          <p:cNvSpPr txBox="1"/>
          <p:nvPr/>
        </p:nvSpPr>
        <p:spPr>
          <a:xfrm>
            <a:off x="257912" y="460046"/>
            <a:ext cx="5838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2.- Generación de instancias de visibilidad y comunicación de la Comisión y de una línea gráfica que la identifique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2A6366-784F-4366-8E5F-9151BEC4D34E}"/>
              </a:ext>
            </a:extLst>
          </p:cNvPr>
          <p:cNvSpPr txBox="1"/>
          <p:nvPr/>
        </p:nvSpPr>
        <p:spPr>
          <a:xfrm>
            <a:off x="436100" y="2391497"/>
            <a:ext cx="6794695" cy="3970318"/>
          </a:xfrm>
          <a:prstGeom prst="rect">
            <a:avLst/>
          </a:prstGeom>
          <a:noFill/>
          <a:ln w="38100">
            <a:solidFill>
              <a:srgbClr val="1D209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Página web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Línea telefónica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Presencia en redes sociales (Facebook, Twitter, Instagram)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Cartelería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 err="1">
                <a:solidFill>
                  <a:srgbClr val="FF6600"/>
                </a:solidFill>
              </a:rPr>
              <a:t>Newsletter</a:t>
            </a:r>
            <a:r>
              <a:rPr lang="es-AR" sz="2400" b="1" i="1" dirty="0">
                <a:solidFill>
                  <a:srgbClr val="FF6600"/>
                </a:solidFill>
              </a:rPr>
              <a:t> periódico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Contactos personales frecuentes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AR" sz="2400" b="1" i="1" dirty="0">
                <a:solidFill>
                  <a:srgbClr val="FF6600"/>
                </a:solidFill>
              </a:rPr>
              <a:t>“Recorrido” de toda la Arquidiócesis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personas, grupo, pared&#10;&#10;Descripción generada automáticamente">
            <a:extLst>
              <a:ext uri="{FF2B5EF4-FFF2-40B4-BE49-F238E27FC236}">
                <a16:creationId xmlns:a16="http://schemas.microsoft.com/office/drawing/2014/main" id="{9E0F4E9F-E5F5-4E7B-97F4-E9AFC2549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90" y="2996093"/>
            <a:ext cx="3769846" cy="28273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D4E8F1-D33B-434C-A4EF-C05F84DAC800}"/>
              </a:ext>
            </a:extLst>
          </p:cNvPr>
          <p:cNvSpPr txBox="1"/>
          <p:nvPr/>
        </p:nvSpPr>
        <p:spPr>
          <a:xfrm>
            <a:off x="440793" y="460046"/>
            <a:ext cx="6677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3.- Instancias de capacitación obligatorias para quienes trabajan con menores en ámbitos eclesiales de la Arquidiócesis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9CE91D-8656-4BCB-8745-EA67B21B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06" y="3508821"/>
            <a:ext cx="9525" cy="9525"/>
          </a:xfrm>
          <a:prstGeom prst="rect">
            <a:avLst/>
          </a:prstGeom>
        </p:spPr>
      </p:pic>
      <p:pic>
        <p:nvPicPr>
          <p:cNvPr id="10" name="Imagen 9" descr="Imagen que contiene techo, interior, persona, personas&#10;&#10;Descripción generada automáticamente">
            <a:extLst>
              <a:ext uri="{FF2B5EF4-FFF2-40B4-BE49-F238E27FC236}">
                <a16:creationId xmlns:a16="http://schemas.microsoft.com/office/drawing/2014/main" id="{1E88188A-025C-489D-9E76-EC49A877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239150"/>
            <a:ext cx="3746695" cy="281002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B11EA4-D53C-4D12-8032-493928414C7B}"/>
              </a:ext>
            </a:extLst>
          </p:cNvPr>
          <p:cNvSpPr txBox="1"/>
          <p:nvPr/>
        </p:nvSpPr>
        <p:spPr>
          <a:xfrm>
            <a:off x="201636" y="2096086"/>
            <a:ext cx="7085428" cy="3139321"/>
          </a:xfrm>
          <a:prstGeom prst="rect">
            <a:avLst/>
          </a:prstGeom>
          <a:noFill/>
          <a:ln w="38100">
            <a:solidFill>
              <a:srgbClr val="1D2091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endParaRPr lang="es-AR" sz="2200" b="1" dirty="0">
              <a:solidFill>
                <a:srgbClr val="FF660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Capacitaciones en instituciones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Capacitaciones abiertas al público en general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Encuentros de diálogo y reflexión en parroquias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Curso </a:t>
            </a:r>
            <a:r>
              <a:rPr lang="es-AR" sz="2200" b="1" i="1" dirty="0" err="1">
                <a:solidFill>
                  <a:srgbClr val="FF6600"/>
                </a:solidFill>
              </a:rPr>
              <a:t>on</a:t>
            </a:r>
            <a:r>
              <a:rPr lang="es-AR" sz="2200" b="1" i="1" dirty="0">
                <a:solidFill>
                  <a:srgbClr val="FF6600"/>
                </a:solidFill>
              </a:rPr>
              <a:t> line</a:t>
            </a:r>
            <a:r>
              <a:rPr lang="es-AR" sz="2200" b="1" dirty="0">
                <a:solidFill>
                  <a:srgbClr val="FF6600"/>
                </a:solidFill>
              </a:rPr>
              <a:t> sobre prevención de abusos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Capacitación a sacerdotes y seminaristas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Encuentros personales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AR" sz="2200" b="1" dirty="0">
                <a:solidFill>
                  <a:srgbClr val="FF6600"/>
                </a:solidFill>
              </a:rPr>
              <a:t>Consultas puntuales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es-AR" sz="2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4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4E3E7DEC-DC03-4891-A40B-957E908A4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8" y="369948"/>
            <a:ext cx="3537748" cy="602800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C76500-ADCA-4358-A149-05D9DCE77811}"/>
              </a:ext>
            </a:extLst>
          </p:cNvPr>
          <p:cNvSpPr txBox="1"/>
          <p:nvPr/>
        </p:nvSpPr>
        <p:spPr>
          <a:xfrm>
            <a:off x="4843981" y="460046"/>
            <a:ext cx="6677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4.- Normas de comportamiento en el trato con menores y Protocolo de actuación arquidiocesano en caso de sospechas o conocimiento de hechos de abuso.</a:t>
            </a:r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7843456A-99C3-4912-90E8-4DA36131A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4" y="2264893"/>
            <a:ext cx="4069198" cy="35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725819D-0D6C-43E9-B547-7608676182A0}"/>
              </a:ext>
            </a:extLst>
          </p:cNvPr>
          <p:cNvSpPr txBox="1"/>
          <p:nvPr/>
        </p:nvSpPr>
        <p:spPr>
          <a:xfrm>
            <a:off x="5852160" y="1740209"/>
            <a:ext cx="5852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5.- Edición del libro “Abuso sexual infantil. Guía orientada a la prevención en ámbitos educativos”, con prólogo del Arzobispo de Paraná, Mons. </a:t>
            </a:r>
            <a:r>
              <a:rPr lang="es-AR" sz="2200" b="1" dirty="0" err="1"/>
              <a:t>Puiggari</a:t>
            </a:r>
            <a:r>
              <a:rPr lang="es-AR" sz="2200" b="1" dirty="0"/>
              <a:t> (agosto de 2018)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5F50A093-5BAD-460F-898E-9ECECB3C6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6" y="496661"/>
            <a:ext cx="3739745" cy="59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5A1CDF9-C793-4145-8826-01C8444FEBE2}"/>
              </a:ext>
            </a:extLst>
          </p:cNvPr>
          <p:cNvSpPr txBox="1"/>
          <p:nvPr/>
        </p:nvSpPr>
        <p:spPr>
          <a:xfrm>
            <a:off x="492363" y="1824616"/>
            <a:ext cx="5852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6.- Conversatorio sobre estrategias de prevención del abuso sexual infantil, con todos los organismos estatales que intervienen en esos casos (Fiscalías, Defensorías, Dirección de Educación, Consejo del Niño)</a:t>
            </a:r>
          </a:p>
          <a:p>
            <a:pPr algn="just"/>
            <a:endParaRPr lang="es-AR" sz="2200" b="1" dirty="0"/>
          </a:p>
        </p:txBody>
      </p:sp>
      <p:pic>
        <p:nvPicPr>
          <p:cNvPr id="8" name="Imagen 7" descr="Imagen que contiene persona, interior, personas, grupo&#10;&#10;Descripción generada automáticamente">
            <a:extLst>
              <a:ext uri="{FF2B5EF4-FFF2-40B4-BE49-F238E27FC236}">
                <a16:creationId xmlns:a16="http://schemas.microsoft.com/office/drawing/2014/main" id="{29DD2FBB-0E0D-43EE-80A4-6964A4836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60" y="872196"/>
            <a:ext cx="5372969" cy="40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interior, personas, grupo&#10;&#10;Descripción generada automáticamente">
            <a:extLst>
              <a:ext uri="{FF2B5EF4-FFF2-40B4-BE49-F238E27FC236}">
                <a16:creationId xmlns:a16="http://schemas.microsoft.com/office/drawing/2014/main" id="{949C8F79-6267-4B98-8926-423CE1CF02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499" y="2162236"/>
            <a:ext cx="6772437" cy="38094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DAF9EA-23D5-4787-BF5A-848EED060D5B}"/>
              </a:ext>
            </a:extLst>
          </p:cNvPr>
          <p:cNvSpPr txBox="1"/>
          <p:nvPr/>
        </p:nvSpPr>
        <p:spPr>
          <a:xfrm>
            <a:off x="604907" y="417850"/>
            <a:ext cx="109505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7.- Capacitaciones personalizadas a adultos y jóvenes en movimientos y grupos parroquiales, escuelas, Acción Católica, Scouts, </a:t>
            </a:r>
            <a:r>
              <a:rPr lang="es-AR" sz="2200" b="1" dirty="0" err="1"/>
              <a:t>Focolares</a:t>
            </a:r>
            <a:r>
              <a:rPr lang="es-AR" sz="2200" b="1" dirty="0"/>
              <a:t>, entre otros. En total, más de 5000 personas capacitadas en las herramientas básicas para prevenir y reaccionar en casos de abuso o sospechas.</a:t>
            </a:r>
          </a:p>
          <a:p>
            <a:pPr algn="just"/>
            <a:endParaRPr lang="es-AR" sz="2200" b="1" dirty="0"/>
          </a:p>
        </p:txBody>
      </p:sp>
    </p:spTree>
    <p:extLst>
      <p:ext uri="{BB962C8B-B14F-4D97-AF65-F5344CB8AC3E}">
        <p14:creationId xmlns:p14="http://schemas.microsoft.com/office/powerpoint/2010/main" val="323845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E515DBD-D64A-474E-8ACF-BD4AE72025A4}"/>
              </a:ext>
            </a:extLst>
          </p:cNvPr>
          <p:cNvSpPr txBox="1"/>
          <p:nvPr/>
        </p:nvSpPr>
        <p:spPr>
          <a:xfrm>
            <a:off x="604907" y="417850"/>
            <a:ext cx="109505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b="1" dirty="0"/>
              <a:t>8.- Encuentros con denunciantes y asesoramiento en casos puntuales</a:t>
            </a:r>
          </a:p>
          <a:p>
            <a:pPr algn="just"/>
            <a:endParaRPr lang="es-AR" sz="2200" b="1" dirty="0"/>
          </a:p>
          <a:p>
            <a:pPr algn="just"/>
            <a:r>
              <a:rPr lang="es-AR" sz="2200" b="1" dirty="0"/>
              <a:t>9.- Redacción de modelos de actas y presentaciones</a:t>
            </a:r>
          </a:p>
          <a:p>
            <a:pPr algn="just"/>
            <a:endParaRPr lang="es-AR" sz="2200" b="1" dirty="0"/>
          </a:p>
          <a:p>
            <a:pPr algn="just"/>
            <a:r>
              <a:rPr lang="es-AR" sz="2200" b="1" dirty="0"/>
              <a:t>10.- Acompañamiento para efectuar denuncias y presentaciones</a:t>
            </a:r>
          </a:p>
          <a:p>
            <a:pPr algn="just"/>
            <a:endParaRPr lang="es-AR" sz="2200" b="1" dirty="0"/>
          </a:p>
          <a:p>
            <a:pPr algn="just"/>
            <a:r>
              <a:rPr lang="es-AR" sz="2200" b="1" dirty="0"/>
              <a:t>11.- Capacitaciones y asesoramiento a otras diócesis y arquidiócesis</a:t>
            </a:r>
          </a:p>
          <a:p>
            <a:pPr algn="just"/>
            <a:endParaRPr lang="es-AR" sz="2200" b="1" dirty="0"/>
          </a:p>
        </p:txBody>
      </p:sp>
      <p:pic>
        <p:nvPicPr>
          <p:cNvPr id="6" name="Imagen 5" descr="Imagen que contiene interior, edificio, persona, grupo&#10;&#10;Descripción generada automáticamente">
            <a:extLst>
              <a:ext uri="{FF2B5EF4-FFF2-40B4-BE49-F238E27FC236}">
                <a16:creationId xmlns:a16="http://schemas.microsoft.com/office/drawing/2014/main" id="{1F74EC29-6EAD-4072-8CD2-4593174E0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651" y="3373366"/>
            <a:ext cx="3474480" cy="2309986"/>
          </a:xfrm>
          <a:prstGeom prst="rect">
            <a:avLst/>
          </a:prstGeom>
        </p:spPr>
      </p:pic>
      <p:pic>
        <p:nvPicPr>
          <p:cNvPr id="8" name="Imagen 7" descr="Imagen que contiene persona, suelo, sentado, interior&#10;&#10;Descripción generada automáticamente">
            <a:extLst>
              <a:ext uri="{FF2B5EF4-FFF2-40B4-BE49-F238E27FC236}">
                <a16:creationId xmlns:a16="http://schemas.microsoft.com/office/drawing/2014/main" id="{BB5973B8-ED87-4ACC-BC06-6D84FAC30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31" y="3373366"/>
            <a:ext cx="3474479" cy="2309986"/>
          </a:xfrm>
          <a:prstGeom prst="rect">
            <a:avLst/>
          </a:prstGeom>
        </p:spPr>
      </p:pic>
      <p:pic>
        <p:nvPicPr>
          <p:cNvPr id="10" name="Imagen 9" descr="Imagen que contiene edificio, rojo, mesa&#10;&#10;Descripción generada automáticamente">
            <a:extLst>
              <a:ext uri="{FF2B5EF4-FFF2-40B4-BE49-F238E27FC236}">
                <a16:creationId xmlns:a16="http://schemas.microsoft.com/office/drawing/2014/main" id="{AED7DA6E-7C87-48EC-B6AD-EB2766F66D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70" y="3373365"/>
            <a:ext cx="3474481" cy="23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0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AB065BC-73AB-45C2-BCBB-E4640F5A1527}" vid="{F5BE0305-8411-45C0-A3BF-D4160AACD9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Plantilla-comision (1)</Template>
  <TotalTime>634</TotalTime>
  <Words>514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Roboto Light</vt:lpstr>
      <vt:lpstr>Wingdings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PRINCIPALES DESAFÍOS</vt:lpstr>
      <vt:lpstr>Para contactarse con nosotros: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Ines Franck</dc:creator>
  <cp:lastModifiedBy>WUCWO-UMOFC WUCWO-UMOFC</cp:lastModifiedBy>
  <cp:revision>90</cp:revision>
  <dcterms:created xsi:type="dcterms:W3CDTF">2018-02-06T13:03:08Z</dcterms:created>
  <dcterms:modified xsi:type="dcterms:W3CDTF">2019-05-17T06:08:05Z</dcterms:modified>
</cp:coreProperties>
</file>