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2"/>
  </p:notesMasterIdLst>
  <p:handoutMasterIdLst>
    <p:handoutMasterId r:id="rId73"/>
  </p:handoutMasterIdLst>
  <p:sldIdLst>
    <p:sldId id="1738" r:id="rId2"/>
    <p:sldId id="1776" r:id="rId3"/>
    <p:sldId id="1833" r:id="rId4"/>
    <p:sldId id="1846" r:id="rId5"/>
    <p:sldId id="1834" r:id="rId6"/>
    <p:sldId id="1847" r:id="rId7"/>
    <p:sldId id="1802" r:id="rId8"/>
    <p:sldId id="1808" r:id="rId9"/>
    <p:sldId id="1844" r:id="rId10"/>
    <p:sldId id="1848" r:id="rId11"/>
    <p:sldId id="1849" r:id="rId12"/>
    <p:sldId id="1853" r:id="rId13"/>
    <p:sldId id="1856" r:id="rId14"/>
    <p:sldId id="1804" r:id="rId15"/>
    <p:sldId id="1881" r:id="rId16"/>
    <p:sldId id="1816" r:id="rId17"/>
    <p:sldId id="1803" r:id="rId18"/>
    <p:sldId id="1884" r:id="rId19"/>
    <p:sldId id="1885" r:id="rId20"/>
    <p:sldId id="1882" r:id="rId21"/>
    <p:sldId id="1883" r:id="rId22"/>
    <p:sldId id="1860" r:id="rId23"/>
    <p:sldId id="1861" r:id="rId24"/>
    <p:sldId id="1917" r:id="rId25"/>
    <p:sldId id="1886" r:id="rId26"/>
    <p:sldId id="1838" r:id="rId27"/>
    <p:sldId id="1851" r:id="rId28"/>
    <p:sldId id="1852" r:id="rId29"/>
    <p:sldId id="1857" r:id="rId30"/>
    <p:sldId id="1827" r:id="rId31"/>
    <p:sldId id="1830" r:id="rId32"/>
    <p:sldId id="1887" r:id="rId33"/>
    <p:sldId id="1831" r:id="rId34"/>
    <p:sldId id="1850" r:id="rId35"/>
    <p:sldId id="1832" r:id="rId36"/>
    <p:sldId id="1819" r:id="rId37"/>
    <p:sldId id="1911" r:id="rId38"/>
    <p:sldId id="1912" r:id="rId39"/>
    <p:sldId id="1913" r:id="rId40"/>
    <p:sldId id="1915" r:id="rId41"/>
    <p:sldId id="1747" r:id="rId42"/>
    <p:sldId id="1748" r:id="rId43"/>
    <p:sldId id="1749" r:id="rId44"/>
    <p:sldId id="1750" r:id="rId45"/>
    <p:sldId id="1689" r:id="rId46"/>
    <p:sldId id="1690" r:id="rId47"/>
    <p:sldId id="1692" r:id="rId48"/>
    <p:sldId id="1698" r:id="rId49"/>
    <p:sldId id="1710" r:id="rId50"/>
    <p:sldId id="1711" r:id="rId51"/>
    <p:sldId id="1760" r:id="rId52"/>
    <p:sldId id="1916" r:id="rId53"/>
    <p:sldId id="1888" r:id="rId54"/>
    <p:sldId id="1889" r:id="rId55"/>
    <p:sldId id="1890" r:id="rId56"/>
    <p:sldId id="1892" r:id="rId57"/>
    <p:sldId id="1893" r:id="rId58"/>
    <p:sldId id="1894" r:id="rId59"/>
    <p:sldId id="1895" r:id="rId60"/>
    <p:sldId id="1896" r:id="rId61"/>
    <p:sldId id="1918" r:id="rId62"/>
    <p:sldId id="1898" r:id="rId63"/>
    <p:sldId id="1899" r:id="rId64"/>
    <p:sldId id="1900" r:id="rId65"/>
    <p:sldId id="1901" r:id="rId66"/>
    <p:sldId id="1903" r:id="rId67"/>
    <p:sldId id="1904" r:id="rId68"/>
    <p:sldId id="1907" r:id="rId69"/>
    <p:sldId id="1908" r:id="rId70"/>
    <p:sldId id="1909" r:id="rId71"/>
  </p:sldIdLst>
  <p:sldSz cx="9144000" cy="6858000" type="screen4x3"/>
  <p:notesSz cx="6889750" cy="10018713"/>
  <p:defaultTextStyle>
    <a:defPPr>
      <a:defRPr lang="fr-FR"/>
    </a:defPPr>
    <a:lvl1pPr algn="l" rtl="0" eaLnBrk="0" fontAlgn="base" hangingPunct="0">
      <a:spcBef>
        <a:spcPct val="0"/>
      </a:spcBef>
      <a:spcAft>
        <a:spcPct val="0"/>
      </a:spcAft>
      <a:defRPr kern="1200">
        <a:solidFill>
          <a:schemeClr val="tx1"/>
        </a:solidFill>
        <a:latin typeface="Gill Sans MT"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Gill Sans MT"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Gill Sans MT"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Gill Sans MT"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Gill Sans MT" pitchFamily="34" charset="0"/>
        <a:ea typeface="+mn-ea"/>
        <a:cs typeface="Arial" charset="0"/>
      </a:defRPr>
    </a:lvl5pPr>
    <a:lvl6pPr marL="2286000" algn="l" defTabSz="914400" rtl="0" eaLnBrk="1" latinLnBrk="0" hangingPunct="1">
      <a:defRPr kern="1200">
        <a:solidFill>
          <a:schemeClr val="tx1"/>
        </a:solidFill>
        <a:latin typeface="Gill Sans MT" pitchFamily="34" charset="0"/>
        <a:ea typeface="+mn-ea"/>
        <a:cs typeface="Arial" charset="0"/>
      </a:defRPr>
    </a:lvl6pPr>
    <a:lvl7pPr marL="2743200" algn="l" defTabSz="914400" rtl="0" eaLnBrk="1" latinLnBrk="0" hangingPunct="1">
      <a:defRPr kern="1200">
        <a:solidFill>
          <a:schemeClr val="tx1"/>
        </a:solidFill>
        <a:latin typeface="Gill Sans MT" pitchFamily="34" charset="0"/>
        <a:ea typeface="+mn-ea"/>
        <a:cs typeface="Arial" charset="0"/>
      </a:defRPr>
    </a:lvl7pPr>
    <a:lvl8pPr marL="3200400" algn="l" defTabSz="914400" rtl="0" eaLnBrk="1" latinLnBrk="0" hangingPunct="1">
      <a:defRPr kern="1200">
        <a:solidFill>
          <a:schemeClr val="tx1"/>
        </a:solidFill>
        <a:latin typeface="Gill Sans MT" pitchFamily="34" charset="0"/>
        <a:ea typeface="+mn-ea"/>
        <a:cs typeface="Arial" charset="0"/>
      </a:defRPr>
    </a:lvl8pPr>
    <a:lvl9pPr marL="3657600" algn="l" defTabSz="914400" rtl="0" eaLnBrk="1" latinLnBrk="0" hangingPunct="1">
      <a:defRPr kern="1200">
        <a:solidFill>
          <a:schemeClr val="tx1"/>
        </a:solidFill>
        <a:latin typeface="Gill Sans MT"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85" autoAdjust="0"/>
    <p:restoredTop sz="87048" autoAdjust="0"/>
  </p:normalViewPr>
  <p:slideViewPr>
    <p:cSldViewPr>
      <p:cViewPr>
        <p:scale>
          <a:sx n="30" d="100"/>
          <a:sy n="30" d="100"/>
        </p:scale>
        <p:origin x="-1648" y="-48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2244"/>
    </p:cViewPr>
  </p:sorterViewPr>
  <p:notesViewPr>
    <p:cSldViewPr>
      <p:cViewPr varScale="1">
        <p:scale>
          <a:sx n="39" d="100"/>
          <a:sy n="39" d="100"/>
        </p:scale>
        <p:origin x="-2524" y="-95"/>
      </p:cViewPr>
      <p:guideLst>
        <p:guide orient="horz" pos="3155"/>
        <p:guide pos="217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6088" cy="500063"/>
          </a:xfrm>
          <a:prstGeom prst="rect">
            <a:avLst/>
          </a:prstGeom>
        </p:spPr>
        <p:txBody>
          <a:bodyPr vert="horz" lIns="92007" tIns="46003" rIns="92007" bIns="46003" rtlCol="0"/>
          <a:lstStyle>
            <a:lvl1pPr algn="l" eaLnBrk="1" fontAlgn="auto" hangingPunct="1">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902075" y="0"/>
            <a:ext cx="2986088" cy="500063"/>
          </a:xfrm>
          <a:prstGeom prst="rect">
            <a:avLst/>
          </a:prstGeom>
        </p:spPr>
        <p:txBody>
          <a:bodyPr vert="horz" lIns="92007" tIns="46003" rIns="92007" bIns="46003" rtlCol="0"/>
          <a:lstStyle>
            <a:lvl1pPr algn="r" eaLnBrk="1" fontAlgn="auto" hangingPunct="1">
              <a:spcBef>
                <a:spcPts val="0"/>
              </a:spcBef>
              <a:spcAft>
                <a:spcPts val="0"/>
              </a:spcAft>
              <a:defRPr sz="1200">
                <a:latin typeface="+mn-lt"/>
                <a:cs typeface="+mn-cs"/>
              </a:defRPr>
            </a:lvl1pPr>
          </a:lstStyle>
          <a:p>
            <a:pPr>
              <a:defRPr/>
            </a:pPr>
            <a:fld id="{0E899E0B-456F-4579-964B-A13C67F7EAAB}" type="datetimeFigureOut">
              <a:rPr lang="fr-FR"/>
              <a:pPr>
                <a:defRPr/>
              </a:pPr>
              <a:t>14/06/2021</a:t>
            </a:fld>
            <a:endParaRPr lang="fr-FR"/>
          </a:p>
        </p:txBody>
      </p:sp>
      <p:sp>
        <p:nvSpPr>
          <p:cNvPr id="4" name="Espace réservé du pied de page 3"/>
          <p:cNvSpPr>
            <a:spLocks noGrp="1"/>
          </p:cNvSpPr>
          <p:nvPr>
            <p:ph type="ftr" sz="quarter" idx="2"/>
          </p:nvPr>
        </p:nvSpPr>
        <p:spPr>
          <a:xfrm>
            <a:off x="0" y="9517063"/>
            <a:ext cx="2986088" cy="500062"/>
          </a:xfrm>
          <a:prstGeom prst="rect">
            <a:avLst/>
          </a:prstGeom>
        </p:spPr>
        <p:txBody>
          <a:bodyPr vert="horz" lIns="92007" tIns="46003" rIns="92007" bIns="46003" rtlCol="0" anchor="b"/>
          <a:lstStyle>
            <a:lvl1pPr algn="l" eaLnBrk="1" fontAlgn="auto" hangingPunct="1">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902075" y="9517063"/>
            <a:ext cx="2986088" cy="500062"/>
          </a:xfrm>
          <a:prstGeom prst="rect">
            <a:avLst/>
          </a:prstGeom>
        </p:spPr>
        <p:txBody>
          <a:bodyPr vert="horz" wrap="square" lIns="92007" tIns="46003" rIns="92007" bIns="46003" numCol="1" anchor="b" anchorCtr="0" compatLnSpc="1">
            <a:prstTxWarp prst="textNoShape">
              <a:avLst/>
            </a:prstTxWarp>
          </a:bodyPr>
          <a:lstStyle>
            <a:lvl1pPr algn="r" eaLnBrk="1" hangingPunct="1">
              <a:defRPr sz="1200">
                <a:latin typeface="Calibri" pitchFamily="34" charset="0"/>
              </a:defRPr>
            </a:lvl1pPr>
          </a:lstStyle>
          <a:p>
            <a:pPr>
              <a:defRPr/>
            </a:pPr>
            <a:fld id="{768B78DF-F1FF-48EB-A348-2D69BB6C59AA}" type="slidenum">
              <a:rPr lang="fr-FR" altLang="en-US"/>
              <a:pPr>
                <a:defRPr/>
              </a:pPr>
              <a:t>‹N°›</a:t>
            </a:fld>
            <a:endParaRPr lang="fr-FR" altLang="en-US"/>
          </a:p>
        </p:txBody>
      </p:sp>
    </p:spTree>
    <p:extLst>
      <p:ext uri="{BB962C8B-B14F-4D97-AF65-F5344CB8AC3E}">
        <p14:creationId xmlns:p14="http://schemas.microsoft.com/office/powerpoint/2010/main" val="376092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6088" cy="500063"/>
          </a:xfrm>
          <a:prstGeom prst="rect">
            <a:avLst/>
          </a:prstGeom>
        </p:spPr>
        <p:txBody>
          <a:bodyPr vert="horz" lIns="92007" tIns="46003" rIns="92007" bIns="46003" rtlCol="0"/>
          <a:lstStyle>
            <a:lvl1pPr algn="l" eaLnBrk="1" fontAlgn="auto" hangingPunct="1">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902075" y="0"/>
            <a:ext cx="2986088" cy="500063"/>
          </a:xfrm>
          <a:prstGeom prst="rect">
            <a:avLst/>
          </a:prstGeom>
        </p:spPr>
        <p:txBody>
          <a:bodyPr vert="horz" lIns="92007" tIns="46003" rIns="92007" bIns="46003" rtlCol="0"/>
          <a:lstStyle>
            <a:lvl1pPr algn="r" eaLnBrk="1" fontAlgn="auto" hangingPunct="1">
              <a:spcBef>
                <a:spcPts val="0"/>
              </a:spcBef>
              <a:spcAft>
                <a:spcPts val="0"/>
              </a:spcAft>
              <a:defRPr sz="1200">
                <a:latin typeface="+mn-lt"/>
                <a:cs typeface="+mn-cs"/>
              </a:defRPr>
            </a:lvl1pPr>
          </a:lstStyle>
          <a:p>
            <a:pPr>
              <a:defRPr/>
            </a:pPr>
            <a:fld id="{9E6A89A4-1265-4349-9CDB-848DE6AED93D}" type="datetimeFigureOut">
              <a:rPr lang="fr-FR"/>
              <a:pPr>
                <a:defRPr/>
              </a:pPr>
              <a:t>14/06/2021</a:t>
            </a:fld>
            <a:endParaRPr lang="fr-FR"/>
          </a:p>
        </p:txBody>
      </p:sp>
      <p:sp>
        <p:nvSpPr>
          <p:cNvPr id="4" name="Espace réservé de l'image des diapositives 3"/>
          <p:cNvSpPr>
            <a:spLocks noGrp="1" noRot="1" noChangeAspect="1"/>
          </p:cNvSpPr>
          <p:nvPr>
            <p:ph type="sldImg" idx="2"/>
          </p:nvPr>
        </p:nvSpPr>
        <p:spPr>
          <a:xfrm>
            <a:off x="939800" y="750888"/>
            <a:ext cx="5010150" cy="3757612"/>
          </a:xfrm>
          <a:prstGeom prst="rect">
            <a:avLst/>
          </a:prstGeom>
          <a:noFill/>
          <a:ln w="12700">
            <a:solidFill>
              <a:prstClr val="black"/>
            </a:solidFill>
          </a:ln>
        </p:spPr>
        <p:txBody>
          <a:bodyPr vert="horz" lIns="92007" tIns="46003" rIns="92007" bIns="46003" rtlCol="0" anchor="ctr"/>
          <a:lstStyle/>
          <a:p>
            <a:pPr lvl="0"/>
            <a:endParaRPr lang="fr-FR" noProof="0"/>
          </a:p>
        </p:txBody>
      </p:sp>
      <p:sp>
        <p:nvSpPr>
          <p:cNvPr id="5" name="Espace réservé des commentaires 4"/>
          <p:cNvSpPr>
            <a:spLocks noGrp="1"/>
          </p:cNvSpPr>
          <p:nvPr>
            <p:ph type="body" sz="quarter" idx="3"/>
          </p:nvPr>
        </p:nvSpPr>
        <p:spPr>
          <a:xfrm>
            <a:off x="688975" y="4759325"/>
            <a:ext cx="5511800" cy="4508500"/>
          </a:xfrm>
          <a:prstGeom prst="rect">
            <a:avLst/>
          </a:prstGeom>
        </p:spPr>
        <p:txBody>
          <a:bodyPr vert="horz" lIns="92007" tIns="46003" rIns="92007" bIns="46003"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517063"/>
            <a:ext cx="2986088" cy="500062"/>
          </a:xfrm>
          <a:prstGeom prst="rect">
            <a:avLst/>
          </a:prstGeom>
        </p:spPr>
        <p:txBody>
          <a:bodyPr vert="horz" lIns="92007" tIns="46003" rIns="92007" bIns="46003" rtlCol="0" anchor="b"/>
          <a:lstStyle>
            <a:lvl1pPr algn="l" eaLnBrk="1" fontAlgn="auto" hangingPunct="1">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902075" y="9517063"/>
            <a:ext cx="2986088" cy="500062"/>
          </a:xfrm>
          <a:prstGeom prst="rect">
            <a:avLst/>
          </a:prstGeom>
        </p:spPr>
        <p:txBody>
          <a:bodyPr vert="horz" wrap="square" lIns="92007" tIns="46003" rIns="92007" bIns="46003" numCol="1" anchor="b" anchorCtr="0" compatLnSpc="1">
            <a:prstTxWarp prst="textNoShape">
              <a:avLst/>
            </a:prstTxWarp>
          </a:bodyPr>
          <a:lstStyle>
            <a:lvl1pPr algn="r" eaLnBrk="1" hangingPunct="1">
              <a:defRPr sz="1200">
                <a:latin typeface="Calibri" pitchFamily="34" charset="0"/>
              </a:defRPr>
            </a:lvl1pPr>
          </a:lstStyle>
          <a:p>
            <a:pPr>
              <a:defRPr/>
            </a:pPr>
            <a:fld id="{E3338E92-252F-4EE8-8275-A5AF66CBD7F6}" type="slidenum">
              <a:rPr lang="fr-FR" altLang="en-US"/>
              <a:pPr>
                <a:defRPr/>
              </a:pPr>
              <a:t>‹N°›</a:t>
            </a:fld>
            <a:endParaRPr lang="fr-FR" altLang="en-US"/>
          </a:p>
        </p:txBody>
      </p:sp>
    </p:spTree>
    <p:extLst>
      <p:ext uri="{BB962C8B-B14F-4D97-AF65-F5344CB8AC3E}">
        <p14:creationId xmlns:p14="http://schemas.microsoft.com/office/powerpoint/2010/main" val="3639216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ress.vatican.va/content/salastampa/en/bollettino/pubblico/2019/07/05/190705a.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synod.va/content/sinodoamazonico/en/documents/pan-amazon-synod--the-working-document-for-the-synod-of-bishops.html"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la-croix.com/Urbi-et-Orbi/Documentation-catholique/Actes-du-pape/Le-pape-Francois-responsables-greco-catholiques-ukrainiens-Lecoute-sensibilite-ouverture-opinions-freres-2019-08-22-1201042392"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laciviltacattolica.com/author/antonio-spadaro/" TargetMode="External"/><Relationship Id="rId7" Type="http://schemas.openxmlformats.org/officeDocument/2006/relationships/hyperlink" Target="https://www.laciviltacattolica.com/francis-government-what-is-the-driving-force-of-his-pontificate/#_ftn11" TargetMode="External"/><Relationship Id="rId2" Type="http://schemas.openxmlformats.org/officeDocument/2006/relationships/slide" Target="../slides/slide68.xml"/><Relationship Id="rId1" Type="http://schemas.openxmlformats.org/officeDocument/2006/relationships/notesMaster" Target="../notesMasters/notesMaster1.xml"/><Relationship Id="rId6" Type="http://schemas.openxmlformats.org/officeDocument/2006/relationships/hyperlink" Target="https://www.laciviltacattolica.com/francis-government-what-is-the-driving-force-of-his-pontificate/#_ftn10" TargetMode="External"/><Relationship Id="rId5" Type="http://schemas.openxmlformats.org/officeDocument/2006/relationships/hyperlink" Target="https://www.laciviltacattolica.com/francis-government-what-is-the-driving-force-of-his-pontificate/#_ftn9" TargetMode="External"/><Relationship Id="rId4" Type="http://schemas.openxmlformats.org/officeDocument/2006/relationships/hyperlink" Target="https://www.laciviltacattolica.com/church-life/pope-francis/"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2.vatican.va/content/francesco/en/apost_exhortations/documents/papa-francesco_esortazione-ap_20131124_evangelii-gaudium.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w2.vatican.va/content/francesco/en/speeches/2015/october/documents/papa-francesco_20151017_50-anniversario-sinodo.html" TargetMode="External"/><Relationship Id="rId4" Type="http://schemas.openxmlformats.org/officeDocument/2006/relationships/hyperlink" Target="http://www.vatican.va/roman_curia/synod/documents/rc_synod_doc_20181027_doc-final-instrumentum-xvassemblea-giovani_en.html#_ftn1"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19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itchFamily="34" charset="0"/>
                <a:cs typeface="Arial" charset="0"/>
              </a:defRPr>
            </a:lvl1pPr>
            <a:lvl2pPr marL="746125" indent="-287338">
              <a:defRPr>
                <a:solidFill>
                  <a:schemeClr val="tx1"/>
                </a:solidFill>
                <a:latin typeface="Gill Sans MT" pitchFamily="34" charset="0"/>
                <a:cs typeface="Arial" charset="0"/>
              </a:defRPr>
            </a:lvl2pPr>
            <a:lvl3pPr marL="1149350" indent="-228600">
              <a:defRPr>
                <a:solidFill>
                  <a:schemeClr val="tx1"/>
                </a:solidFill>
                <a:latin typeface="Gill Sans MT" pitchFamily="34" charset="0"/>
                <a:cs typeface="Arial" charset="0"/>
              </a:defRPr>
            </a:lvl3pPr>
            <a:lvl4pPr marL="1609725" indent="-228600">
              <a:defRPr>
                <a:solidFill>
                  <a:schemeClr val="tx1"/>
                </a:solidFill>
                <a:latin typeface="Gill Sans MT" pitchFamily="34" charset="0"/>
                <a:cs typeface="Arial" charset="0"/>
              </a:defRPr>
            </a:lvl4pPr>
            <a:lvl5pPr marL="2070100" indent="-228600">
              <a:defRPr>
                <a:solidFill>
                  <a:schemeClr val="tx1"/>
                </a:solidFill>
                <a:latin typeface="Gill Sans MT" pitchFamily="34" charset="0"/>
                <a:cs typeface="Arial" charset="0"/>
              </a:defRPr>
            </a:lvl5pPr>
            <a:lvl6pPr marL="2527300" indent="-228600" eaLnBrk="0" fontAlgn="base" hangingPunct="0">
              <a:spcBef>
                <a:spcPct val="0"/>
              </a:spcBef>
              <a:spcAft>
                <a:spcPct val="0"/>
              </a:spcAft>
              <a:defRPr>
                <a:solidFill>
                  <a:schemeClr val="tx1"/>
                </a:solidFill>
                <a:latin typeface="Gill Sans MT" pitchFamily="34" charset="0"/>
                <a:cs typeface="Arial" charset="0"/>
              </a:defRPr>
            </a:lvl6pPr>
            <a:lvl7pPr marL="2984500" indent="-228600" eaLnBrk="0" fontAlgn="base" hangingPunct="0">
              <a:spcBef>
                <a:spcPct val="0"/>
              </a:spcBef>
              <a:spcAft>
                <a:spcPct val="0"/>
              </a:spcAft>
              <a:defRPr>
                <a:solidFill>
                  <a:schemeClr val="tx1"/>
                </a:solidFill>
                <a:latin typeface="Gill Sans MT" pitchFamily="34" charset="0"/>
                <a:cs typeface="Arial" charset="0"/>
              </a:defRPr>
            </a:lvl7pPr>
            <a:lvl8pPr marL="3441700" indent="-228600" eaLnBrk="0" fontAlgn="base" hangingPunct="0">
              <a:spcBef>
                <a:spcPct val="0"/>
              </a:spcBef>
              <a:spcAft>
                <a:spcPct val="0"/>
              </a:spcAft>
              <a:defRPr>
                <a:solidFill>
                  <a:schemeClr val="tx1"/>
                </a:solidFill>
                <a:latin typeface="Gill Sans MT" pitchFamily="34" charset="0"/>
                <a:cs typeface="Arial" charset="0"/>
              </a:defRPr>
            </a:lvl8pPr>
            <a:lvl9pPr marL="3898900" indent="-228600" eaLnBrk="0" fontAlgn="base" hangingPunct="0">
              <a:spcBef>
                <a:spcPct val="0"/>
              </a:spcBef>
              <a:spcAft>
                <a:spcPct val="0"/>
              </a:spcAft>
              <a:defRPr>
                <a:solidFill>
                  <a:schemeClr val="tx1"/>
                </a:solidFill>
                <a:latin typeface="Gill Sans MT" pitchFamily="34" charset="0"/>
                <a:cs typeface="Arial" charset="0"/>
              </a:defRPr>
            </a:lvl9pPr>
          </a:lstStyle>
          <a:p>
            <a:fld id="{5929A036-B5E6-424D-AFA5-B4A6DB5A4713}" type="slidenum">
              <a:rPr lang="fr-FR" altLang="en-US" smtClean="0">
                <a:latin typeface="Calibri" pitchFamily="34" charset="0"/>
              </a:rPr>
              <a:pPr/>
              <a:t>1</a:t>
            </a:fld>
            <a:endParaRPr lang="fr-FR" altLang="en-US"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98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itchFamily="34" charset="0"/>
                <a:cs typeface="Arial" charset="0"/>
              </a:defRPr>
            </a:lvl1pPr>
            <a:lvl2pPr marL="746125" indent="-287338">
              <a:defRPr>
                <a:solidFill>
                  <a:schemeClr val="tx1"/>
                </a:solidFill>
                <a:latin typeface="Gill Sans MT" pitchFamily="34" charset="0"/>
                <a:cs typeface="Arial" charset="0"/>
              </a:defRPr>
            </a:lvl2pPr>
            <a:lvl3pPr marL="1149350" indent="-228600">
              <a:defRPr>
                <a:solidFill>
                  <a:schemeClr val="tx1"/>
                </a:solidFill>
                <a:latin typeface="Gill Sans MT" pitchFamily="34" charset="0"/>
                <a:cs typeface="Arial" charset="0"/>
              </a:defRPr>
            </a:lvl3pPr>
            <a:lvl4pPr marL="1609725" indent="-228600">
              <a:defRPr>
                <a:solidFill>
                  <a:schemeClr val="tx1"/>
                </a:solidFill>
                <a:latin typeface="Gill Sans MT" pitchFamily="34" charset="0"/>
                <a:cs typeface="Arial" charset="0"/>
              </a:defRPr>
            </a:lvl4pPr>
            <a:lvl5pPr marL="2070100" indent="-228600">
              <a:defRPr>
                <a:solidFill>
                  <a:schemeClr val="tx1"/>
                </a:solidFill>
                <a:latin typeface="Gill Sans MT" pitchFamily="34" charset="0"/>
                <a:cs typeface="Arial" charset="0"/>
              </a:defRPr>
            </a:lvl5pPr>
            <a:lvl6pPr marL="2527300" indent="-228600" eaLnBrk="0" fontAlgn="base" hangingPunct="0">
              <a:spcBef>
                <a:spcPct val="0"/>
              </a:spcBef>
              <a:spcAft>
                <a:spcPct val="0"/>
              </a:spcAft>
              <a:defRPr>
                <a:solidFill>
                  <a:schemeClr val="tx1"/>
                </a:solidFill>
                <a:latin typeface="Gill Sans MT" pitchFamily="34" charset="0"/>
                <a:cs typeface="Arial" charset="0"/>
              </a:defRPr>
            </a:lvl6pPr>
            <a:lvl7pPr marL="2984500" indent="-228600" eaLnBrk="0" fontAlgn="base" hangingPunct="0">
              <a:spcBef>
                <a:spcPct val="0"/>
              </a:spcBef>
              <a:spcAft>
                <a:spcPct val="0"/>
              </a:spcAft>
              <a:defRPr>
                <a:solidFill>
                  <a:schemeClr val="tx1"/>
                </a:solidFill>
                <a:latin typeface="Gill Sans MT" pitchFamily="34" charset="0"/>
                <a:cs typeface="Arial" charset="0"/>
              </a:defRPr>
            </a:lvl7pPr>
            <a:lvl8pPr marL="3441700" indent="-228600" eaLnBrk="0" fontAlgn="base" hangingPunct="0">
              <a:spcBef>
                <a:spcPct val="0"/>
              </a:spcBef>
              <a:spcAft>
                <a:spcPct val="0"/>
              </a:spcAft>
              <a:defRPr>
                <a:solidFill>
                  <a:schemeClr val="tx1"/>
                </a:solidFill>
                <a:latin typeface="Gill Sans MT" pitchFamily="34" charset="0"/>
                <a:cs typeface="Arial" charset="0"/>
              </a:defRPr>
            </a:lvl8pPr>
            <a:lvl9pPr marL="3898900" indent="-228600" eaLnBrk="0" fontAlgn="base" hangingPunct="0">
              <a:spcBef>
                <a:spcPct val="0"/>
              </a:spcBef>
              <a:spcAft>
                <a:spcPct val="0"/>
              </a:spcAft>
              <a:defRPr>
                <a:solidFill>
                  <a:schemeClr val="tx1"/>
                </a:solidFill>
                <a:latin typeface="Gill Sans MT" pitchFamily="34" charset="0"/>
                <a:cs typeface="Arial" charset="0"/>
              </a:defRPr>
            </a:lvl9pPr>
          </a:lstStyle>
          <a:p>
            <a:fld id="{55EBE0B1-269E-4E40-9C3F-0F29209F42E8}" type="slidenum">
              <a:rPr lang="fr-FR" altLang="en-US" smtClean="0">
                <a:latin typeface="Calibri" pitchFamily="34" charset="0"/>
              </a:rPr>
              <a:pPr/>
              <a:t>22</a:t>
            </a:fld>
            <a:endParaRPr lang="fr-FR" altLang="en-US"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2186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itchFamily="34" charset="0"/>
                <a:cs typeface="Arial" charset="0"/>
              </a:defRPr>
            </a:lvl1pPr>
            <a:lvl2pPr marL="746125" indent="-287338">
              <a:defRPr>
                <a:solidFill>
                  <a:schemeClr val="tx1"/>
                </a:solidFill>
                <a:latin typeface="Gill Sans MT" pitchFamily="34" charset="0"/>
                <a:cs typeface="Arial" charset="0"/>
              </a:defRPr>
            </a:lvl2pPr>
            <a:lvl3pPr marL="1149350" indent="-228600">
              <a:defRPr>
                <a:solidFill>
                  <a:schemeClr val="tx1"/>
                </a:solidFill>
                <a:latin typeface="Gill Sans MT" pitchFamily="34" charset="0"/>
                <a:cs typeface="Arial" charset="0"/>
              </a:defRPr>
            </a:lvl3pPr>
            <a:lvl4pPr marL="1609725" indent="-228600">
              <a:defRPr>
                <a:solidFill>
                  <a:schemeClr val="tx1"/>
                </a:solidFill>
                <a:latin typeface="Gill Sans MT" pitchFamily="34" charset="0"/>
                <a:cs typeface="Arial" charset="0"/>
              </a:defRPr>
            </a:lvl4pPr>
            <a:lvl5pPr marL="2070100" indent="-228600">
              <a:defRPr>
                <a:solidFill>
                  <a:schemeClr val="tx1"/>
                </a:solidFill>
                <a:latin typeface="Gill Sans MT" pitchFamily="34" charset="0"/>
                <a:cs typeface="Arial" charset="0"/>
              </a:defRPr>
            </a:lvl5pPr>
            <a:lvl6pPr marL="2527300" indent="-228600" eaLnBrk="0" fontAlgn="base" hangingPunct="0">
              <a:spcBef>
                <a:spcPct val="0"/>
              </a:spcBef>
              <a:spcAft>
                <a:spcPct val="0"/>
              </a:spcAft>
              <a:defRPr>
                <a:solidFill>
                  <a:schemeClr val="tx1"/>
                </a:solidFill>
                <a:latin typeface="Gill Sans MT" pitchFamily="34" charset="0"/>
                <a:cs typeface="Arial" charset="0"/>
              </a:defRPr>
            </a:lvl6pPr>
            <a:lvl7pPr marL="2984500" indent="-228600" eaLnBrk="0" fontAlgn="base" hangingPunct="0">
              <a:spcBef>
                <a:spcPct val="0"/>
              </a:spcBef>
              <a:spcAft>
                <a:spcPct val="0"/>
              </a:spcAft>
              <a:defRPr>
                <a:solidFill>
                  <a:schemeClr val="tx1"/>
                </a:solidFill>
                <a:latin typeface="Gill Sans MT" pitchFamily="34" charset="0"/>
                <a:cs typeface="Arial" charset="0"/>
              </a:defRPr>
            </a:lvl7pPr>
            <a:lvl8pPr marL="3441700" indent="-228600" eaLnBrk="0" fontAlgn="base" hangingPunct="0">
              <a:spcBef>
                <a:spcPct val="0"/>
              </a:spcBef>
              <a:spcAft>
                <a:spcPct val="0"/>
              </a:spcAft>
              <a:defRPr>
                <a:solidFill>
                  <a:schemeClr val="tx1"/>
                </a:solidFill>
                <a:latin typeface="Gill Sans MT" pitchFamily="34" charset="0"/>
                <a:cs typeface="Arial" charset="0"/>
              </a:defRPr>
            </a:lvl8pPr>
            <a:lvl9pPr marL="3898900" indent="-228600" eaLnBrk="0" fontAlgn="base" hangingPunct="0">
              <a:spcBef>
                <a:spcPct val="0"/>
              </a:spcBef>
              <a:spcAft>
                <a:spcPct val="0"/>
              </a:spcAft>
              <a:defRPr>
                <a:solidFill>
                  <a:schemeClr val="tx1"/>
                </a:solidFill>
                <a:latin typeface="Gill Sans MT" pitchFamily="34" charset="0"/>
                <a:cs typeface="Arial" charset="0"/>
              </a:defRPr>
            </a:lvl9pPr>
          </a:lstStyle>
          <a:p>
            <a:fld id="{29894D3C-9374-428F-89D6-0A95791A1D74}" type="slidenum">
              <a:rPr lang="fr-FR" altLang="en-US" smtClean="0">
                <a:latin typeface="Calibri" pitchFamily="34" charset="0"/>
              </a:rPr>
              <a:pPr/>
              <a:t>23</a:t>
            </a:fld>
            <a:endParaRPr lang="fr-FR" altLang="en-US"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 </a:t>
            </a:r>
            <a:endParaRPr lang="en-US" altLang="en-US" smtClean="0"/>
          </a:p>
          <a:p>
            <a:r>
              <a:rPr lang="en-US" altLang="en-US" b="1" smtClean="0"/>
              <a:t>Francis, </a:t>
            </a:r>
            <a:r>
              <a:rPr lang="en-US" altLang="en-US" b="1" i="1" smtClean="0"/>
              <a:t>Address for the Audience with the Major Archbishop, the Metropolitans and the Permanent Synod of the Ukrainian Greek-Catholic Church</a:t>
            </a:r>
            <a:r>
              <a:rPr lang="en-US" altLang="en-US" b="1" smtClean="0"/>
              <a:t>, July 5 2019</a:t>
            </a:r>
            <a:endParaRPr lang="en-US" altLang="en-US" smtClean="0"/>
          </a:p>
          <a:p>
            <a:r>
              <a:rPr lang="en-US" altLang="en-US" u="sng" smtClean="0">
                <a:hlinkClick r:id="rId3"/>
              </a:rPr>
              <a:t>https://press.vatican.va/content/salastampa/en/bollettino/pubblico/2019/07/05/190705a.html</a:t>
            </a:r>
            <a:endParaRPr lang="en-US" altLang="en-US" u="sng" smtClean="0"/>
          </a:p>
          <a:p>
            <a:r>
              <a:rPr lang="en-US" altLang="en-US" smtClean="0"/>
              <a:t>I would like to add a third word to prayer and closeness, which is so familiar to you: </a:t>
            </a:r>
            <a:r>
              <a:rPr lang="en-US" altLang="en-US" i="1" smtClean="0"/>
              <a:t>synodality</a:t>
            </a:r>
            <a:r>
              <a:rPr lang="en-US" altLang="en-US" smtClean="0"/>
              <a:t>. Being Church is being a community that walks together. It is not enough to </a:t>
            </a:r>
            <a:r>
              <a:rPr lang="en-US" altLang="en-US" i="1" smtClean="0"/>
              <a:t>have</a:t>
            </a:r>
            <a:r>
              <a:rPr lang="en-US" altLang="en-US" smtClean="0"/>
              <a:t> a synod, you must </a:t>
            </a:r>
            <a:r>
              <a:rPr lang="en-US" altLang="en-US" i="1" smtClean="0"/>
              <a:t>be</a:t>
            </a:r>
            <a:r>
              <a:rPr lang="en-US" altLang="en-US" smtClean="0"/>
              <a:t> a synod. The Church needs intense internal sharing: a living dialogue between the Pastors and between the Pastors and the faithful. As an Eastern Catholic Church, you already have a marked synodal expression in your canonical order, which calls for frequent and regular recourse to the assemblies of the Synod of Bishops. But every day we must be a synod, striving to walk together, not only with those who think in the same way – this would be easy – but with all believers in Jesus.</a:t>
            </a:r>
          </a:p>
          <a:p>
            <a:r>
              <a:rPr lang="en-US" altLang="en-US" smtClean="0"/>
              <a:t>Three aspects revive synodality. First of all, </a:t>
            </a:r>
            <a:r>
              <a:rPr lang="en-US" altLang="en-US" i="1" smtClean="0"/>
              <a:t>listening</a:t>
            </a:r>
            <a:r>
              <a:rPr lang="en-US" altLang="en-US" smtClean="0"/>
              <a:t>: listening to the experiences and suggestions of the bishops and priests. It is important that everyone within the Synod feels they are heard. Listening is all the more important as you rise in the hierarchy. Listening is sensitivity and openness to the opinions of brothers, even those who are younger, even those who are considered less experienced. A second aspect: </a:t>
            </a:r>
            <a:r>
              <a:rPr lang="en-US" altLang="en-US" i="1" smtClean="0"/>
              <a:t>co-responsibility</a:t>
            </a:r>
            <a:r>
              <a:rPr lang="en-US" altLang="en-US" smtClean="0"/>
              <a:t>. We cannot be indifferent to the errors or the carelessness of others, without intervening in a fraternal but convinced way: our confreres need our thoughts, our encouragement, as well as our corrections, because, precisely, we are called to </a:t>
            </a:r>
            <a:r>
              <a:rPr lang="en-US" altLang="en-US" i="1" smtClean="0"/>
              <a:t>walk together</a:t>
            </a:r>
            <a:r>
              <a:rPr lang="en-US" altLang="en-US" smtClean="0"/>
              <a:t>. You cannot hide what is wrong and move on as if nothing had happened to defend your good name at all costs: charity must always be lived in truth, in transparency, in that </a:t>
            </a:r>
            <a:r>
              <a:rPr lang="en-US" altLang="en-US" i="1" smtClean="0"/>
              <a:t>parrhesia</a:t>
            </a:r>
            <a:r>
              <a:rPr lang="en-US" altLang="en-US" smtClean="0"/>
              <a:t> that purifies the Church and keeps it going. Synodality – third aspect – also means involvement of the laity: as full members of the Church, they too are called to express themselves, to give suggestions. Participants of ecclesial life, they should not only be welcomed but listened to. And I emphasize this verb: to listen. Whoever listens can then speak well. Those who are used to not listening, do not speak: they bark.</a:t>
            </a:r>
          </a:p>
          <a:p>
            <a:r>
              <a:rPr lang="en-US" altLang="en-US" smtClean="0"/>
              <a:t>Synodality also leads to broadening horizons, to living the wealth of one’s own tradition within the universality of the Church: to deriving benefits from good relations with other rites; to considering the beauty of sharing significant parts of one’s theological and liturgical treasure with other communities, also not Catholic; to weaving fruitful relationships with other particular Churches, as well as with the Dicasteries of the Roman Curia. The unity in the Church will be far more fruitful, the more the understanding and cohesion between the Holy See and the particular Churches will be real. More precisely: the greater the understanding and cohesion between all the bishops and the bishop of Rome. This certainly “must not imply a diminished awareness of their own authenticity and originality” (</a:t>
            </a:r>
            <a:r>
              <a:rPr lang="en-US" altLang="en-US" i="1" smtClean="0"/>
              <a:t>Orientale lumen</a:t>
            </a:r>
            <a:r>
              <a:rPr lang="en-US" altLang="en-US" smtClean="0"/>
              <a:t>, 21), but rather form it within our Catholic, that is, universal, identity. Inasmuch as it is universal, it is endangered and can be worn away by attachment to particularisms of various types: ecclesial particularisms, nationalistic particularisms, political particularisms.</a:t>
            </a:r>
          </a:p>
          <a:p>
            <a:endParaRPr lang="en-US" altLang="en-US" smtClean="0"/>
          </a:p>
          <a:p>
            <a:endParaRPr lang="en-US" altLang="en-US" smtClean="0"/>
          </a:p>
        </p:txBody>
      </p:sp>
      <p:sp>
        <p:nvSpPr>
          <p:cNvPr id="12288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itchFamily="34" charset="0"/>
                <a:cs typeface="Arial" charset="0"/>
              </a:defRPr>
            </a:lvl1pPr>
            <a:lvl2pPr marL="746125" indent="-287338">
              <a:defRPr>
                <a:solidFill>
                  <a:schemeClr val="tx1"/>
                </a:solidFill>
                <a:latin typeface="Gill Sans MT" pitchFamily="34" charset="0"/>
                <a:cs typeface="Arial" charset="0"/>
              </a:defRPr>
            </a:lvl2pPr>
            <a:lvl3pPr marL="1149350" indent="-228600">
              <a:defRPr>
                <a:solidFill>
                  <a:schemeClr val="tx1"/>
                </a:solidFill>
                <a:latin typeface="Gill Sans MT" pitchFamily="34" charset="0"/>
                <a:cs typeface="Arial" charset="0"/>
              </a:defRPr>
            </a:lvl3pPr>
            <a:lvl4pPr marL="1609725" indent="-228600">
              <a:defRPr>
                <a:solidFill>
                  <a:schemeClr val="tx1"/>
                </a:solidFill>
                <a:latin typeface="Gill Sans MT" pitchFamily="34" charset="0"/>
                <a:cs typeface="Arial" charset="0"/>
              </a:defRPr>
            </a:lvl4pPr>
            <a:lvl5pPr marL="2070100" indent="-228600">
              <a:defRPr>
                <a:solidFill>
                  <a:schemeClr val="tx1"/>
                </a:solidFill>
                <a:latin typeface="Gill Sans MT" pitchFamily="34" charset="0"/>
                <a:cs typeface="Arial" charset="0"/>
              </a:defRPr>
            </a:lvl5pPr>
            <a:lvl6pPr marL="2527300" indent="-228600" eaLnBrk="0" fontAlgn="base" hangingPunct="0">
              <a:spcBef>
                <a:spcPct val="0"/>
              </a:spcBef>
              <a:spcAft>
                <a:spcPct val="0"/>
              </a:spcAft>
              <a:defRPr>
                <a:solidFill>
                  <a:schemeClr val="tx1"/>
                </a:solidFill>
                <a:latin typeface="Gill Sans MT" pitchFamily="34" charset="0"/>
                <a:cs typeface="Arial" charset="0"/>
              </a:defRPr>
            </a:lvl6pPr>
            <a:lvl7pPr marL="2984500" indent="-228600" eaLnBrk="0" fontAlgn="base" hangingPunct="0">
              <a:spcBef>
                <a:spcPct val="0"/>
              </a:spcBef>
              <a:spcAft>
                <a:spcPct val="0"/>
              </a:spcAft>
              <a:defRPr>
                <a:solidFill>
                  <a:schemeClr val="tx1"/>
                </a:solidFill>
                <a:latin typeface="Gill Sans MT" pitchFamily="34" charset="0"/>
                <a:cs typeface="Arial" charset="0"/>
              </a:defRPr>
            </a:lvl7pPr>
            <a:lvl8pPr marL="3441700" indent="-228600" eaLnBrk="0" fontAlgn="base" hangingPunct="0">
              <a:spcBef>
                <a:spcPct val="0"/>
              </a:spcBef>
              <a:spcAft>
                <a:spcPct val="0"/>
              </a:spcAft>
              <a:defRPr>
                <a:solidFill>
                  <a:schemeClr val="tx1"/>
                </a:solidFill>
                <a:latin typeface="Gill Sans MT" pitchFamily="34" charset="0"/>
                <a:cs typeface="Arial" charset="0"/>
              </a:defRPr>
            </a:lvl8pPr>
            <a:lvl9pPr marL="3898900" indent="-228600" eaLnBrk="0" fontAlgn="base" hangingPunct="0">
              <a:spcBef>
                <a:spcPct val="0"/>
              </a:spcBef>
              <a:spcAft>
                <a:spcPct val="0"/>
              </a:spcAft>
              <a:defRPr>
                <a:solidFill>
                  <a:schemeClr val="tx1"/>
                </a:solidFill>
                <a:latin typeface="Gill Sans MT" pitchFamily="34" charset="0"/>
                <a:cs typeface="Arial" charset="0"/>
              </a:defRPr>
            </a:lvl9pPr>
          </a:lstStyle>
          <a:p>
            <a:fld id="{4CC9A29B-72F0-4838-B023-8959D48C45DF}" type="slidenum">
              <a:rPr lang="fr-FR" altLang="en-US" smtClean="0">
                <a:latin typeface="Calibri" pitchFamily="34" charset="0"/>
              </a:rPr>
              <a:pPr/>
              <a:t>24</a:t>
            </a:fld>
            <a:endParaRPr lang="fr-FR" altLang="en-US"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fontAlgn="base"/>
            <a:r>
              <a:rPr lang="en-US" sz="1200" i="1" kern="1200" dirty="0" smtClean="0">
                <a:solidFill>
                  <a:schemeClr val="tx1"/>
                </a:solidFill>
                <a:effectLst/>
                <a:latin typeface="+mn-lt"/>
                <a:ea typeface="+mn-ea"/>
                <a:cs typeface="+mn-cs"/>
              </a:rPr>
              <a:t>Women in the Church</a:t>
            </a:r>
            <a:endParaRPr lang="en-U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55.      The young also </a:t>
            </a:r>
            <a:r>
              <a:rPr lang="en-US" sz="1200" kern="1200" dirty="0" err="1" smtClean="0">
                <a:solidFill>
                  <a:schemeClr val="tx1"/>
                </a:solidFill>
                <a:effectLst/>
                <a:latin typeface="+mn-lt"/>
                <a:ea typeface="+mn-ea"/>
                <a:cs typeface="+mn-cs"/>
              </a:rPr>
              <a:t>clamour</a:t>
            </a:r>
            <a:r>
              <a:rPr lang="en-US" sz="1200" kern="1200" dirty="0" smtClean="0">
                <a:solidFill>
                  <a:schemeClr val="tx1"/>
                </a:solidFill>
                <a:effectLst/>
                <a:latin typeface="+mn-lt"/>
                <a:ea typeface="+mn-ea"/>
                <a:cs typeface="+mn-cs"/>
              </a:rPr>
              <a:t> for greater recognition and greater valuing of women in society and in the Church.  Many women play an essential part in Christian communities, but often it is hard to involve them in decision-making processes, even when these do not require specific ministerial responsibilities.  The absence of the feminine voice and perspective impoverishes debate and the Church’s journey, depriving discernment of a precious contribution.  The Synod recommends that everyone be made more aware of the urgency of an inevitable change, not least on the basis of anthropological and theological reflection on the reciprocity between men and women.</a:t>
            </a:r>
          </a:p>
          <a:p>
            <a:r>
              <a:rPr lang="fr-FR" dirty="0" smtClean="0"/>
              <a:t>FD 55 </a:t>
            </a:r>
            <a:r>
              <a:rPr lang="fr-FR" dirty="0" err="1" smtClean="0"/>
              <a:t>Synod</a:t>
            </a:r>
            <a:r>
              <a:rPr lang="fr-FR" dirty="0" smtClean="0"/>
              <a:t> on </a:t>
            </a:r>
            <a:r>
              <a:rPr lang="fr-FR" dirty="0" err="1" smtClean="0"/>
              <a:t>Youth</a:t>
            </a:r>
            <a:endParaRPr lang="en-US" dirty="0"/>
          </a:p>
        </p:txBody>
      </p:sp>
      <p:sp>
        <p:nvSpPr>
          <p:cNvPr id="4" name="Espace réservé du numéro de diapositive 3"/>
          <p:cNvSpPr>
            <a:spLocks noGrp="1"/>
          </p:cNvSpPr>
          <p:nvPr>
            <p:ph type="sldNum" sz="quarter" idx="10"/>
          </p:nvPr>
        </p:nvSpPr>
        <p:spPr/>
        <p:txBody>
          <a:bodyPr/>
          <a:lstStyle/>
          <a:p>
            <a:pPr>
              <a:defRPr/>
            </a:pPr>
            <a:fld id="{E3338E92-252F-4EE8-8275-A5AF66CBD7F6}" type="slidenum">
              <a:rPr lang="fr-FR" altLang="en-US" smtClean="0"/>
              <a:pPr>
                <a:defRPr/>
              </a:pPr>
              <a:t>30</a:t>
            </a:fld>
            <a:endParaRPr lang="fr-FR" altLang="en-US"/>
          </a:p>
        </p:txBody>
      </p:sp>
    </p:spTree>
    <p:extLst>
      <p:ext uri="{BB962C8B-B14F-4D97-AF65-F5344CB8AC3E}">
        <p14:creationId xmlns:p14="http://schemas.microsoft.com/office/powerpoint/2010/main" val="2239952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fontAlgn="base"/>
            <a:r>
              <a:rPr lang="en-US" sz="1200" i="1" kern="1200" dirty="0" smtClean="0">
                <a:solidFill>
                  <a:schemeClr val="tx1"/>
                </a:solidFill>
                <a:effectLst/>
                <a:latin typeface="+mn-lt"/>
                <a:ea typeface="+mn-ea"/>
                <a:cs typeface="+mn-cs"/>
              </a:rPr>
              <a:t>Women in the Church</a:t>
            </a:r>
            <a:endParaRPr lang="en-U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55.      The young also </a:t>
            </a:r>
            <a:r>
              <a:rPr lang="en-US" sz="1200" kern="1200" dirty="0" err="1" smtClean="0">
                <a:solidFill>
                  <a:schemeClr val="tx1"/>
                </a:solidFill>
                <a:effectLst/>
                <a:latin typeface="+mn-lt"/>
                <a:ea typeface="+mn-ea"/>
                <a:cs typeface="+mn-cs"/>
              </a:rPr>
              <a:t>clamour</a:t>
            </a:r>
            <a:r>
              <a:rPr lang="en-US" sz="1200" kern="1200" dirty="0" smtClean="0">
                <a:solidFill>
                  <a:schemeClr val="tx1"/>
                </a:solidFill>
                <a:effectLst/>
                <a:latin typeface="+mn-lt"/>
                <a:ea typeface="+mn-ea"/>
                <a:cs typeface="+mn-cs"/>
              </a:rPr>
              <a:t> for greater recognition and greater valuing of women in society and in the Church.  Many women play an essential part in Christian communities, but often it is hard to involve them in decision-making processes, even when these do not require specific ministerial responsibilities.  The absence of the feminine voice and perspective impoverishes debate and the Church’s journey, depriving discernment of a precious contribution.  The Synod recommends that everyone be made more aware of the urgency of an inevitable change, not least on the basis of anthropological and theological reflection on the reciprocity between men and women.</a:t>
            </a:r>
          </a:p>
          <a:p>
            <a:r>
              <a:rPr lang="fr-FR" dirty="0" smtClean="0"/>
              <a:t>FD 55 </a:t>
            </a:r>
            <a:r>
              <a:rPr lang="fr-FR" dirty="0" err="1" smtClean="0"/>
              <a:t>Synod</a:t>
            </a:r>
            <a:r>
              <a:rPr lang="fr-FR" dirty="0" smtClean="0"/>
              <a:t> on </a:t>
            </a:r>
            <a:r>
              <a:rPr lang="fr-FR" dirty="0" err="1" smtClean="0"/>
              <a:t>Youth</a:t>
            </a:r>
            <a:endParaRPr lang="en-US" dirty="0"/>
          </a:p>
        </p:txBody>
      </p:sp>
      <p:sp>
        <p:nvSpPr>
          <p:cNvPr id="4" name="Espace réservé du numéro de diapositive 3"/>
          <p:cNvSpPr>
            <a:spLocks noGrp="1"/>
          </p:cNvSpPr>
          <p:nvPr>
            <p:ph type="sldNum" sz="quarter" idx="10"/>
          </p:nvPr>
        </p:nvSpPr>
        <p:spPr/>
        <p:txBody>
          <a:bodyPr/>
          <a:lstStyle/>
          <a:p>
            <a:pPr>
              <a:defRPr/>
            </a:pPr>
            <a:fld id="{E3338E92-252F-4EE8-8275-A5AF66CBD7F6}" type="slidenum">
              <a:rPr lang="fr-FR" altLang="en-US" smtClean="0"/>
              <a:pPr>
                <a:defRPr/>
              </a:pPr>
              <a:t>31</a:t>
            </a:fld>
            <a:endParaRPr lang="fr-FR" altLang="en-US"/>
          </a:p>
        </p:txBody>
      </p:sp>
    </p:spTree>
    <p:extLst>
      <p:ext uri="{BB962C8B-B14F-4D97-AF65-F5344CB8AC3E}">
        <p14:creationId xmlns:p14="http://schemas.microsoft.com/office/powerpoint/2010/main" val="2239952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E3338E92-252F-4EE8-8275-A5AF66CBD7F6}" type="slidenum">
              <a:rPr lang="fr-FR" altLang="en-US" smtClean="0"/>
              <a:pPr>
                <a:defRPr/>
              </a:pPr>
              <a:t>35</a:t>
            </a:fld>
            <a:endParaRPr lang="fr-FR" altLang="en-US"/>
          </a:p>
        </p:txBody>
      </p:sp>
    </p:spTree>
    <p:extLst>
      <p:ext uri="{BB962C8B-B14F-4D97-AF65-F5344CB8AC3E}">
        <p14:creationId xmlns:p14="http://schemas.microsoft.com/office/powerpoint/2010/main" val="3411857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smtClean="0"/>
              <a:t>The true sense of authority</a:t>
            </a:r>
            <a:endParaRPr lang="en-US" altLang="en-US" smtClean="0"/>
          </a:p>
          <a:p>
            <a:r>
              <a:rPr lang="en-US" altLang="en-US" smtClean="0"/>
              <a:t>71.      In order to undertake a true journey of maturation, the young need authoritative adults.  In its etymological meaning, </a:t>
            </a:r>
            <a:r>
              <a:rPr lang="en-US" altLang="en-US" i="1" smtClean="0"/>
              <a:t>auctoritas</a:t>
            </a:r>
            <a:r>
              <a:rPr lang="en-US" altLang="en-US" smtClean="0"/>
              <a:t> indicates the capacity for enabling growth;  it does not express the idea of a directive power, but of a real generative force.  When Jesus encountered the young, in whatever state and condition they might find themselves, even if they were dead, in one way or another he said to them: “Arise!  Grow!”  And his word brought about what he was saying (cf. </a:t>
            </a:r>
            <a:r>
              <a:rPr lang="en-US" altLang="en-US" i="1" smtClean="0"/>
              <a:t>Mk</a:t>
            </a:r>
            <a:r>
              <a:rPr lang="en-US" altLang="en-US" smtClean="0"/>
              <a:t> 5:41;  </a:t>
            </a:r>
            <a:r>
              <a:rPr lang="en-US" altLang="en-US" i="1" smtClean="0"/>
              <a:t>Lk</a:t>
            </a:r>
            <a:r>
              <a:rPr lang="en-US" altLang="en-US" smtClean="0"/>
              <a:t> 7:14).  In the episode of the healing of the possessed epileptic (cf. </a:t>
            </a:r>
            <a:r>
              <a:rPr lang="en-US" altLang="en-US" i="1" smtClean="0"/>
              <a:t>Mk</a:t>
            </a:r>
            <a:r>
              <a:rPr lang="en-US" altLang="en-US" smtClean="0"/>
              <a:t> 9:14-29), which evokes so many of the forms of alienation experienced by young people today, it seems clear that Jesus stretches out his hand not to take away freedom but to activate it, to liberate it.  Jesus fully exercises his authority: he wants nothing other than the growth of the young person, without a trace of possessiveness, manipulation or seduction.</a:t>
            </a:r>
          </a:p>
          <a:p>
            <a:endParaRPr lang="en-US" altLang="en-US" smtClean="0"/>
          </a:p>
        </p:txBody>
      </p:sp>
      <p:sp>
        <p:nvSpPr>
          <p:cNvPr id="1351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itchFamily="34" charset="0"/>
                <a:cs typeface="Arial" charset="0"/>
              </a:defRPr>
            </a:lvl1pPr>
            <a:lvl2pPr marL="746125" indent="-287338">
              <a:defRPr>
                <a:solidFill>
                  <a:schemeClr val="tx1"/>
                </a:solidFill>
                <a:latin typeface="Gill Sans MT" pitchFamily="34" charset="0"/>
                <a:cs typeface="Arial" charset="0"/>
              </a:defRPr>
            </a:lvl2pPr>
            <a:lvl3pPr marL="1149350" indent="-228600">
              <a:defRPr>
                <a:solidFill>
                  <a:schemeClr val="tx1"/>
                </a:solidFill>
                <a:latin typeface="Gill Sans MT" pitchFamily="34" charset="0"/>
                <a:cs typeface="Arial" charset="0"/>
              </a:defRPr>
            </a:lvl3pPr>
            <a:lvl4pPr marL="1609725" indent="-228600">
              <a:defRPr>
                <a:solidFill>
                  <a:schemeClr val="tx1"/>
                </a:solidFill>
                <a:latin typeface="Gill Sans MT" pitchFamily="34" charset="0"/>
                <a:cs typeface="Arial" charset="0"/>
              </a:defRPr>
            </a:lvl4pPr>
            <a:lvl5pPr marL="2070100" indent="-228600">
              <a:defRPr>
                <a:solidFill>
                  <a:schemeClr val="tx1"/>
                </a:solidFill>
                <a:latin typeface="Gill Sans MT" pitchFamily="34" charset="0"/>
                <a:cs typeface="Arial" charset="0"/>
              </a:defRPr>
            </a:lvl5pPr>
            <a:lvl6pPr marL="2527300" indent="-228600" eaLnBrk="0" fontAlgn="base" hangingPunct="0">
              <a:spcBef>
                <a:spcPct val="0"/>
              </a:spcBef>
              <a:spcAft>
                <a:spcPct val="0"/>
              </a:spcAft>
              <a:defRPr>
                <a:solidFill>
                  <a:schemeClr val="tx1"/>
                </a:solidFill>
                <a:latin typeface="Gill Sans MT" pitchFamily="34" charset="0"/>
                <a:cs typeface="Arial" charset="0"/>
              </a:defRPr>
            </a:lvl6pPr>
            <a:lvl7pPr marL="2984500" indent="-228600" eaLnBrk="0" fontAlgn="base" hangingPunct="0">
              <a:spcBef>
                <a:spcPct val="0"/>
              </a:spcBef>
              <a:spcAft>
                <a:spcPct val="0"/>
              </a:spcAft>
              <a:defRPr>
                <a:solidFill>
                  <a:schemeClr val="tx1"/>
                </a:solidFill>
                <a:latin typeface="Gill Sans MT" pitchFamily="34" charset="0"/>
                <a:cs typeface="Arial" charset="0"/>
              </a:defRPr>
            </a:lvl7pPr>
            <a:lvl8pPr marL="3441700" indent="-228600" eaLnBrk="0" fontAlgn="base" hangingPunct="0">
              <a:spcBef>
                <a:spcPct val="0"/>
              </a:spcBef>
              <a:spcAft>
                <a:spcPct val="0"/>
              </a:spcAft>
              <a:defRPr>
                <a:solidFill>
                  <a:schemeClr val="tx1"/>
                </a:solidFill>
                <a:latin typeface="Gill Sans MT" pitchFamily="34" charset="0"/>
                <a:cs typeface="Arial" charset="0"/>
              </a:defRPr>
            </a:lvl8pPr>
            <a:lvl9pPr marL="3898900" indent="-228600" eaLnBrk="0" fontAlgn="base" hangingPunct="0">
              <a:spcBef>
                <a:spcPct val="0"/>
              </a:spcBef>
              <a:spcAft>
                <a:spcPct val="0"/>
              </a:spcAft>
              <a:defRPr>
                <a:solidFill>
                  <a:schemeClr val="tx1"/>
                </a:solidFill>
                <a:latin typeface="Gill Sans MT" pitchFamily="34" charset="0"/>
                <a:cs typeface="Arial" charset="0"/>
              </a:defRPr>
            </a:lvl9pPr>
          </a:lstStyle>
          <a:p>
            <a:fld id="{31D76CDF-0FDE-476C-86AE-166638FB3D6E}" type="slidenum">
              <a:rPr lang="fr-FR" altLang="en-US" smtClean="0">
                <a:latin typeface="Calibri" pitchFamily="34" charset="0"/>
              </a:rPr>
              <a:pPr/>
              <a:t>38</a:t>
            </a:fld>
            <a:endParaRPr lang="fr-FR" altLang="en-US"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That means a practice of power within a </a:t>
            </a:r>
            <a:r>
              <a:rPr lang="en-US" altLang="en-US" dirty="0" err="1" smtClean="0"/>
              <a:t>synodal</a:t>
            </a:r>
            <a:r>
              <a:rPr lang="en-US" altLang="en-US" dirty="0" smtClean="0"/>
              <a:t> Church in an on-going process of discernment exercised from a pattern of servant leadership and collegiality. This requires teamwork and accountability, reflection and supervision, initial and ongoing formation, to put at the center relationships of interdependence and mutuality among ordained and lay ministers and between ministers and other missionary disciples. </a:t>
            </a:r>
            <a:endParaRPr lang="en-US" altLang="en-US" dirty="0" smtClean="0"/>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http://www.vatican.va/roman_curia/synod/documents/rc_synod_doc_20181027_doc-final-instrumentum-xvassemblea-giovani_en.html</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FD103 - It is worth noting, finally, that among the characteristics of our “being Church” that the young particularly appreciate are a </a:t>
            </a:r>
            <a:r>
              <a:rPr lang="en-US" altLang="en-US" b="1" dirty="0" smtClean="0"/>
              <a:t>readiness and a capacity for working collaboratively</a:t>
            </a:r>
            <a:r>
              <a:rPr lang="en-US" altLang="en-US" dirty="0" smtClean="0"/>
              <a:t>: in this way the formation of the young can be more significant, effective and incisive.  </a:t>
            </a:r>
            <a:r>
              <a:rPr lang="en-US" altLang="en-US" sz="1200" dirty="0" smtClean="0"/>
              <a:t>The skill required for working collaboratively involves </a:t>
            </a:r>
            <a:r>
              <a:rPr lang="en-US" altLang="en-US" sz="1200" b="1" dirty="0" smtClean="0"/>
              <a:t>cultivating specific relational virtues</a:t>
            </a:r>
            <a:r>
              <a:rPr lang="en-US" altLang="en-US" sz="1200" dirty="0" smtClean="0"/>
              <a:t>: the discipline of listening and the capacity to give the other person space, readiness to forgive and willingness to “put oneself on the line”, according to a genuine spirituality of communion.</a:t>
            </a:r>
          </a:p>
          <a:p>
            <a:endParaRPr lang="en-US" altLang="en-US" dirty="0" smtClean="0"/>
          </a:p>
          <a:p>
            <a:endParaRPr lang="en-US" altLang="en-US" dirty="0" smtClean="0"/>
          </a:p>
        </p:txBody>
      </p:sp>
      <p:sp>
        <p:nvSpPr>
          <p:cNvPr id="1402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itchFamily="34" charset="0"/>
                <a:cs typeface="Arial" charset="0"/>
              </a:defRPr>
            </a:lvl1pPr>
            <a:lvl2pPr marL="746125" indent="-287338">
              <a:defRPr>
                <a:solidFill>
                  <a:schemeClr val="tx1"/>
                </a:solidFill>
                <a:latin typeface="Gill Sans MT" pitchFamily="34" charset="0"/>
                <a:cs typeface="Arial" charset="0"/>
              </a:defRPr>
            </a:lvl2pPr>
            <a:lvl3pPr marL="1149350" indent="-228600">
              <a:defRPr>
                <a:solidFill>
                  <a:schemeClr val="tx1"/>
                </a:solidFill>
                <a:latin typeface="Gill Sans MT" pitchFamily="34" charset="0"/>
                <a:cs typeface="Arial" charset="0"/>
              </a:defRPr>
            </a:lvl3pPr>
            <a:lvl4pPr marL="1609725" indent="-228600">
              <a:defRPr>
                <a:solidFill>
                  <a:schemeClr val="tx1"/>
                </a:solidFill>
                <a:latin typeface="Gill Sans MT" pitchFamily="34" charset="0"/>
                <a:cs typeface="Arial" charset="0"/>
              </a:defRPr>
            </a:lvl4pPr>
            <a:lvl5pPr marL="2070100" indent="-228600">
              <a:defRPr>
                <a:solidFill>
                  <a:schemeClr val="tx1"/>
                </a:solidFill>
                <a:latin typeface="Gill Sans MT" pitchFamily="34" charset="0"/>
                <a:cs typeface="Arial" charset="0"/>
              </a:defRPr>
            </a:lvl5pPr>
            <a:lvl6pPr marL="2527300" indent="-228600" eaLnBrk="0" fontAlgn="base" hangingPunct="0">
              <a:spcBef>
                <a:spcPct val="0"/>
              </a:spcBef>
              <a:spcAft>
                <a:spcPct val="0"/>
              </a:spcAft>
              <a:defRPr>
                <a:solidFill>
                  <a:schemeClr val="tx1"/>
                </a:solidFill>
                <a:latin typeface="Gill Sans MT" pitchFamily="34" charset="0"/>
                <a:cs typeface="Arial" charset="0"/>
              </a:defRPr>
            </a:lvl6pPr>
            <a:lvl7pPr marL="2984500" indent="-228600" eaLnBrk="0" fontAlgn="base" hangingPunct="0">
              <a:spcBef>
                <a:spcPct val="0"/>
              </a:spcBef>
              <a:spcAft>
                <a:spcPct val="0"/>
              </a:spcAft>
              <a:defRPr>
                <a:solidFill>
                  <a:schemeClr val="tx1"/>
                </a:solidFill>
                <a:latin typeface="Gill Sans MT" pitchFamily="34" charset="0"/>
                <a:cs typeface="Arial" charset="0"/>
              </a:defRPr>
            </a:lvl7pPr>
            <a:lvl8pPr marL="3441700" indent="-228600" eaLnBrk="0" fontAlgn="base" hangingPunct="0">
              <a:spcBef>
                <a:spcPct val="0"/>
              </a:spcBef>
              <a:spcAft>
                <a:spcPct val="0"/>
              </a:spcAft>
              <a:defRPr>
                <a:solidFill>
                  <a:schemeClr val="tx1"/>
                </a:solidFill>
                <a:latin typeface="Gill Sans MT" pitchFamily="34" charset="0"/>
                <a:cs typeface="Arial" charset="0"/>
              </a:defRPr>
            </a:lvl8pPr>
            <a:lvl9pPr marL="3898900" indent="-228600" eaLnBrk="0" fontAlgn="base" hangingPunct="0">
              <a:spcBef>
                <a:spcPct val="0"/>
              </a:spcBef>
              <a:spcAft>
                <a:spcPct val="0"/>
              </a:spcAft>
              <a:defRPr>
                <a:solidFill>
                  <a:schemeClr val="tx1"/>
                </a:solidFill>
                <a:latin typeface="Gill Sans MT" pitchFamily="34" charset="0"/>
                <a:cs typeface="Arial" charset="0"/>
              </a:defRPr>
            </a:lvl9pPr>
          </a:lstStyle>
          <a:p>
            <a:fld id="{EE4E42AB-ABA1-40CE-8939-E8E39530DB84}" type="slidenum">
              <a:rPr lang="fr-FR" altLang="en-US" smtClean="0">
                <a:latin typeface="Calibri" pitchFamily="34" charset="0"/>
              </a:rPr>
              <a:pPr/>
              <a:t>39</a:t>
            </a:fld>
            <a:endParaRPr lang="fr-FR" altLang="en-US"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i="1" smtClean="0"/>
              <a:t>Working Document for the Synod for the Amazon,</a:t>
            </a:r>
            <a:r>
              <a:rPr lang="en-US" altLang="en-US" b="1" smtClean="0"/>
              <a:t> June 17 2019 </a:t>
            </a:r>
            <a:endParaRPr lang="en-US" altLang="en-US" smtClean="0"/>
          </a:p>
          <a:p>
            <a:r>
              <a:rPr lang="en-US" altLang="en-US" b="1" u="sng" smtClean="0">
                <a:hlinkClick r:id="rId3"/>
              </a:rPr>
              <a:t>http://www.synod.va/content/sinodoamazonico/en/documents/pan-amazon-synod--the-working-document-for-the-synod-of-bishops.html</a:t>
            </a:r>
            <a:r>
              <a:rPr lang="en-US" altLang="en-US" smtClean="0"/>
              <a:t> </a:t>
            </a:r>
            <a:endParaRPr lang="en-US" altLang="en-US" b="1" smtClean="0"/>
          </a:p>
          <a:p>
            <a:r>
              <a:rPr lang="en-US" altLang="en-US" b="1" smtClean="0"/>
              <a:t>A synodal Church: disciple and teacher</a:t>
            </a:r>
          </a:p>
          <a:p>
            <a:r>
              <a:rPr lang="en-US" altLang="en-US" smtClean="0"/>
              <a:t>92.          Through mutual listening to peoples and nature, the Church transforms into a Church that goes out in both geographical and structural ways, and a Church that is sister and disciple through synodality. This is what Pope Francis made clear in the Apostolic Constitution </a:t>
            </a:r>
            <a:r>
              <a:rPr lang="en-US" altLang="en-US" i="1" smtClean="0"/>
              <a:t>Episcopalis Communio</a:t>
            </a:r>
            <a:r>
              <a:rPr lang="en-US" altLang="en-US" smtClean="0"/>
              <a:t>: “Hence the Bishop is both teacher and disciple ... he is a disciple when, knowing that the Spirit has been bestowed upon every baptized person, he listens to the voice of Christ speaking through the entire People of God” (EC 5). He himself became a disciple in Puerto Maldonado by expressing his willingness to listen to the voice of the Amazon.</a:t>
            </a:r>
          </a:p>
          <a:p>
            <a:endParaRPr lang="en-US" altLang="en-US" smtClean="0"/>
          </a:p>
        </p:txBody>
      </p:sp>
      <p:sp>
        <p:nvSpPr>
          <p:cNvPr id="1433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itchFamily="34" charset="0"/>
                <a:cs typeface="Arial" charset="0"/>
              </a:defRPr>
            </a:lvl1pPr>
            <a:lvl2pPr marL="746125" indent="-287338">
              <a:defRPr>
                <a:solidFill>
                  <a:schemeClr val="tx1"/>
                </a:solidFill>
                <a:latin typeface="Gill Sans MT" pitchFamily="34" charset="0"/>
                <a:cs typeface="Arial" charset="0"/>
              </a:defRPr>
            </a:lvl2pPr>
            <a:lvl3pPr marL="1149350" indent="-228600">
              <a:defRPr>
                <a:solidFill>
                  <a:schemeClr val="tx1"/>
                </a:solidFill>
                <a:latin typeface="Gill Sans MT" pitchFamily="34" charset="0"/>
                <a:cs typeface="Arial" charset="0"/>
              </a:defRPr>
            </a:lvl3pPr>
            <a:lvl4pPr marL="1609725" indent="-228600">
              <a:defRPr>
                <a:solidFill>
                  <a:schemeClr val="tx1"/>
                </a:solidFill>
                <a:latin typeface="Gill Sans MT" pitchFamily="34" charset="0"/>
                <a:cs typeface="Arial" charset="0"/>
              </a:defRPr>
            </a:lvl4pPr>
            <a:lvl5pPr marL="2070100" indent="-228600">
              <a:defRPr>
                <a:solidFill>
                  <a:schemeClr val="tx1"/>
                </a:solidFill>
                <a:latin typeface="Gill Sans MT" pitchFamily="34" charset="0"/>
                <a:cs typeface="Arial" charset="0"/>
              </a:defRPr>
            </a:lvl5pPr>
            <a:lvl6pPr marL="2527300" indent="-228600" eaLnBrk="0" fontAlgn="base" hangingPunct="0">
              <a:spcBef>
                <a:spcPct val="0"/>
              </a:spcBef>
              <a:spcAft>
                <a:spcPct val="0"/>
              </a:spcAft>
              <a:defRPr>
                <a:solidFill>
                  <a:schemeClr val="tx1"/>
                </a:solidFill>
                <a:latin typeface="Gill Sans MT" pitchFamily="34" charset="0"/>
                <a:cs typeface="Arial" charset="0"/>
              </a:defRPr>
            </a:lvl6pPr>
            <a:lvl7pPr marL="2984500" indent="-228600" eaLnBrk="0" fontAlgn="base" hangingPunct="0">
              <a:spcBef>
                <a:spcPct val="0"/>
              </a:spcBef>
              <a:spcAft>
                <a:spcPct val="0"/>
              </a:spcAft>
              <a:defRPr>
                <a:solidFill>
                  <a:schemeClr val="tx1"/>
                </a:solidFill>
                <a:latin typeface="Gill Sans MT" pitchFamily="34" charset="0"/>
                <a:cs typeface="Arial" charset="0"/>
              </a:defRPr>
            </a:lvl7pPr>
            <a:lvl8pPr marL="3441700" indent="-228600" eaLnBrk="0" fontAlgn="base" hangingPunct="0">
              <a:spcBef>
                <a:spcPct val="0"/>
              </a:spcBef>
              <a:spcAft>
                <a:spcPct val="0"/>
              </a:spcAft>
              <a:defRPr>
                <a:solidFill>
                  <a:schemeClr val="tx1"/>
                </a:solidFill>
                <a:latin typeface="Gill Sans MT" pitchFamily="34" charset="0"/>
                <a:cs typeface="Arial" charset="0"/>
              </a:defRPr>
            </a:lvl8pPr>
            <a:lvl9pPr marL="3898900" indent="-228600" eaLnBrk="0" fontAlgn="base" hangingPunct="0">
              <a:spcBef>
                <a:spcPct val="0"/>
              </a:spcBef>
              <a:spcAft>
                <a:spcPct val="0"/>
              </a:spcAft>
              <a:defRPr>
                <a:solidFill>
                  <a:schemeClr val="tx1"/>
                </a:solidFill>
                <a:latin typeface="Gill Sans MT" pitchFamily="34" charset="0"/>
                <a:cs typeface="Arial" charset="0"/>
              </a:defRPr>
            </a:lvl9pPr>
          </a:lstStyle>
          <a:p>
            <a:fld id="{1F2A03C6-74C8-441A-95DB-820BC21F910B}" type="slidenum">
              <a:rPr lang="fr-FR" altLang="en-US" smtClean="0">
                <a:latin typeface="Calibri" pitchFamily="34" charset="0"/>
              </a:rPr>
              <a:pPr/>
              <a:t>40</a:t>
            </a:fld>
            <a:endParaRPr lang="fr-FR" altLang="en-US" smtClean="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Devenir un synode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“À la </a:t>
            </a:r>
            <a:r>
              <a:rPr lang="en-US" altLang="en-US" dirty="0" err="1" smtClean="0"/>
              <a:t>prière</a:t>
            </a:r>
            <a:r>
              <a:rPr lang="en-US" altLang="en-US" dirty="0" smtClean="0"/>
              <a:t> et à la </a:t>
            </a:r>
            <a:r>
              <a:rPr lang="en-US" altLang="en-US" dirty="0" err="1" smtClean="0"/>
              <a:t>proximité</a:t>
            </a:r>
            <a:r>
              <a:rPr lang="en-US" altLang="en-US" dirty="0" smtClean="0"/>
              <a:t>, je </a:t>
            </a:r>
            <a:r>
              <a:rPr lang="en-US" altLang="en-US" dirty="0" err="1" smtClean="0"/>
              <a:t>voudrais</a:t>
            </a:r>
            <a:r>
              <a:rPr lang="en-US" altLang="en-US" dirty="0" smtClean="0"/>
              <a:t> </a:t>
            </a:r>
            <a:r>
              <a:rPr lang="en-US" altLang="en-US" dirty="0" err="1" smtClean="0"/>
              <a:t>ajouter</a:t>
            </a:r>
            <a:r>
              <a:rPr lang="en-US" altLang="en-US" dirty="0" smtClean="0"/>
              <a:t> un </a:t>
            </a:r>
            <a:r>
              <a:rPr lang="en-US" altLang="en-US" dirty="0" err="1" smtClean="0"/>
              <a:t>troisième</a:t>
            </a:r>
            <a:r>
              <a:rPr lang="en-US" altLang="en-US" dirty="0" smtClean="0"/>
              <a:t> mot, qui </a:t>
            </a:r>
            <a:r>
              <a:rPr lang="en-US" altLang="en-US" dirty="0" err="1" smtClean="0"/>
              <a:t>vous</a:t>
            </a:r>
            <a:r>
              <a:rPr lang="en-US" altLang="en-US" dirty="0" smtClean="0"/>
              <a:t> </a:t>
            </a:r>
            <a:r>
              <a:rPr lang="en-US" altLang="en-US" dirty="0" err="1" smtClean="0"/>
              <a:t>est</a:t>
            </a:r>
            <a:r>
              <a:rPr lang="en-US" altLang="en-US" dirty="0" smtClean="0"/>
              <a:t> </a:t>
            </a:r>
            <a:r>
              <a:rPr lang="en-US" altLang="en-US" dirty="0" err="1" smtClean="0"/>
              <a:t>très</a:t>
            </a:r>
            <a:r>
              <a:rPr lang="en-US" altLang="en-US" dirty="0" smtClean="0"/>
              <a:t> </a:t>
            </a:r>
            <a:r>
              <a:rPr lang="en-US" altLang="en-US" dirty="0" err="1" smtClean="0"/>
              <a:t>familier</a:t>
            </a:r>
            <a:r>
              <a:rPr lang="en-US" altLang="en-US" b="1" dirty="0" smtClean="0"/>
              <a:t> : </a:t>
            </a:r>
            <a:r>
              <a:rPr lang="en-US" altLang="en-US" b="1" dirty="0" err="1" smtClean="0"/>
              <a:t>synodalité</a:t>
            </a:r>
            <a:r>
              <a:rPr lang="en-US" altLang="en-US" b="1" dirty="0" smtClean="0"/>
              <a:t>.</a:t>
            </a:r>
            <a:r>
              <a:rPr lang="en-US" altLang="en-US" dirty="0" smtClean="0"/>
              <a:t> </a:t>
            </a:r>
            <a:r>
              <a:rPr lang="en-US" altLang="en-US" dirty="0" err="1" smtClean="0"/>
              <a:t>Être</a:t>
            </a:r>
            <a:r>
              <a:rPr lang="en-US" altLang="en-US" dirty="0" smtClean="0"/>
              <a:t> </a:t>
            </a:r>
            <a:r>
              <a:rPr lang="en-US" altLang="en-US" dirty="0" err="1" smtClean="0"/>
              <a:t>Église</a:t>
            </a:r>
            <a:r>
              <a:rPr lang="en-US" altLang="en-US" dirty="0" smtClean="0"/>
              <a:t>, </a:t>
            </a:r>
            <a:r>
              <a:rPr lang="en-US" altLang="en-US" dirty="0" err="1" smtClean="0"/>
              <a:t>c’est</a:t>
            </a:r>
            <a:r>
              <a:rPr lang="en-US" altLang="en-US" dirty="0" smtClean="0"/>
              <a:t> </a:t>
            </a:r>
            <a:r>
              <a:rPr lang="en-US" altLang="en-US" dirty="0" err="1" smtClean="0"/>
              <a:t>être</a:t>
            </a:r>
            <a:r>
              <a:rPr lang="en-US" altLang="en-US" dirty="0" smtClean="0"/>
              <a:t> </a:t>
            </a:r>
            <a:r>
              <a:rPr lang="en-US" altLang="en-US" dirty="0" err="1" smtClean="0"/>
              <a:t>une</a:t>
            </a:r>
            <a:r>
              <a:rPr lang="en-US" altLang="en-US" dirty="0" smtClean="0"/>
              <a:t> </a:t>
            </a:r>
            <a:r>
              <a:rPr lang="en-US" altLang="en-US" dirty="0" err="1" smtClean="0"/>
              <a:t>communauté</a:t>
            </a:r>
            <a:r>
              <a:rPr lang="en-US" altLang="en-US" dirty="0" smtClean="0"/>
              <a:t> qui </a:t>
            </a:r>
            <a:r>
              <a:rPr lang="en-US" altLang="en-US" dirty="0" err="1" smtClean="0"/>
              <a:t>marche</a:t>
            </a:r>
            <a:r>
              <a:rPr lang="en-US" altLang="en-US" dirty="0" smtClean="0"/>
              <a:t> ensemble. </a:t>
            </a:r>
            <a:r>
              <a:rPr lang="en-US" altLang="en-US" b="1" dirty="0" smtClean="0"/>
              <a:t>Il ne </a:t>
            </a:r>
            <a:r>
              <a:rPr lang="en-US" altLang="en-US" b="1" dirty="0" err="1" smtClean="0"/>
              <a:t>suffit</a:t>
            </a:r>
            <a:r>
              <a:rPr lang="en-US" altLang="en-US" b="1" dirty="0" smtClean="0"/>
              <a:t> pas </a:t>
            </a:r>
            <a:r>
              <a:rPr lang="en-US" altLang="en-US" b="1" dirty="0" err="1" smtClean="0"/>
              <a:t>d’avoir</a:t>
            </a:r>
            <a:r>
              <a:rPr lang="en-US" altLang="en-US" b="1" dirty="0" smtClean="0"/>
              <a:t> un </a:t>
            </a:r>
            <a:r>
              <a:rPr lang="en-US" altLang="en-US" b="1" dirty="0" err="1" smtClean="0"/>
              <a:t>synode</a:t>
            </a:r>
            <a:r>
              <a:rPr lang="en-US" altLang="en-US" b="1" dirty="0" smtClean="0"/>
              <a:t>, </a:t>
            </a:r>
            <a:r>
              <a:rPr lang="en-US" altLang="en-US" b="1" dirty="0" err="1" smtClean="0"/>
              <a:t>il</a:t>
            </a:r>
            <a:r>
              <a:rPr lang="en-US" altLang="en-US" b="1" dirty="0" smtClean="0"/>
              <a:t> </a:t>
            </a:r>
            <a:r>
              <a:rPr lang="en-US" altLang="en-US" b="1" dirty="0" err="1" smtClean="0"/>
              <a:t>faut</a:t>
            </a:r>
            <a:r>
              <a:rPr lang="en-US" altLang="en-US" b="1" dirty="0" smtClean="0"/>
              <a:t> </a:t>
            </a:r>
            <a:r>
              <a:rPr lang="en-US" altLang="en-US" b="1" dirty="0" err="1" smtClean="0"/>
              <a:t>être</a:t>
            </a:r>
            <a:r>
              <a:rPr lang="en-US" altLang="en-US" b="1" dirty="0" smtClean="0"/>
              <a:t> un </a:t>
            </a:r>
            <a:r>
              <a:rPr lang="en-US" altLang="en-US" b="1" dirty="0" err="1" smtClean="0"/>
              <a:t>synode</a:t>
            </a:r>
            <a:r>
              <a:rPr lang="en-US" altLang="en-US" b="1" dirty="0" smtClean="0"/>
              <a:t>. </a:t>
            </a:r>
            <a:r>
              <a:rPr lang="en-US" altLang="en-US" dirty="0" err="1" smtClean="0"/>
              <a:t>L’Église</a:t>
            </a:r>
            <a:r>
              <a:rPr lang="en-US" altLang="en-US" dirty="0" smtClean="0"/>
              <a:t> a </a:t>
            </a:r>
            <a:r>
              <a:rPr lang="en-US" altLang="en-US" dirty="0" err="1" smtClean="0"/>
              <a:t>besoin</a:t>
            </a:r>
            <a:r>
              <a:rPr lang="en-US" altLang="en-US" dirty="0" smtClean="0"/>
              <a:t> d’un intense </a:t>
            </a:r>
            <a:r>
              <a:rPr lang="en-US" altLang="en-US" dirty="0" err="1" smtClean="0"/>
              <a:t>partage</a:t>
            </a:r>
            <a:r>
              <a:rPr lang="en-US" altLang="en-US" dirty="0" smtClean="0"/>
              <a:t> </a:t>
            </a:r>
            <a:r>
              <a:rPr lang="en-US" altLang="en-US" dirty="0" err="1" smtClean="0"/>
              <a:t>intérieur</a:t>
            </a:r>
            <a:r>
              <a:rPr lang="en-US" altLang="en-US" dirty="0" smtClean="0"/>
              <a:t> : un dialogue vivant entre les </a:t>
            </a:r>
            <a:r>
              <a:rPr lang="en-US" altLang="en-US" dirty="0" err="1" smtClean="0"/>
              <a:t>pasteurs</a:t>
            </a:r>
            <a:r>
              <a:rPr lang="en-US" altLang="en-US" dirty="0" smtClean="0"/>
              <a:t> et entre les </a:t>
            </a:r>
            <a:r>
              <a:rPr lang="en-US" altLang="en-US" dirty="0" err="1" smtClean="0"/>
              <a:t>pasteurs</a:t>
            </a:r>
            <a:r>
              <a:rPr lang="en-US" altLang="en-US" dirty="0" smtClean="0"/>
              <a:t> et les </a:t>
            </a:r>
            <a:r>
              <a:rPr lang="en-US" altLang="en-US" dirty="0" err="1" smtClean="0"/>
              <a:t>fidèles</a:t>
            </a:r>
            <a:r>
              <a:rPr lang="en-US" altLang="en-US" dirty="0" smtClean="0"/>
              <a:t>.” </a:t>
            </a:r>
          </a:p>
          <a:p>
            <a:r>
              <a:rPr lang="fr-FR" altLang="en-US" b="1" dirty="0" smtClean="0"/>
              <a:t>Discours du pape François aux responsables de l’Église gréco-catholique ukrainienne, 5 juillet 2019</a:t>
            </a:r>
            <a:endParaRPr lang="en-US" altLang="en-US" dirty="0" smtClean="0"/>
          </a:p>
          <a:p>
            <a:r>
              <a:rPr lang="fr-FR" altLang="en-US" dirty="0" smtClean="0">
                <a:hlinkClick r:id="rId3"/>
              </a:rPr>
              <a:t>https://www.la-croix.com/Urbi-et-Orbi/Documentation-catholique/Actes-du-pape/Le-pape-Francois-responsables-greco-catholiques-ukrainiens-Lecoute-sensibilite-ouverture-opinions-freres-2019-08-22-1201042392</a:t>
            </a:r>
            <a:endParaRPr lang="en-US" altLang="en-US" dirty="0" smtClean="0"/>
          </a:p>
          <a:p>
            <a:endParaRPr lang="en-US" dirty="0"/>
          </a:p>
        </p:txBody>
      </p:sp>
      <p:sp>
        <p:nvSpPr>
          <p:cNvPr id="4" name="Espace réservé du numéro de diapositive 3"/>
          <p:cNvSpPr>
            <a:spLocks noGrp="1"/>
          </p:cNvSpPr>
          <p:nvPr>
            <p:ph type="sldNum" sz="quarter" idx="10"/>
          </p:nvPr>
        </p:nvSpPr>
        <p:spPr/>
        <p:txBody>
          <a:bodyPr/>
          <a:lstStyle/>
          <a:p>
            <a:pPr>
              <a:defRPr/>
            </a:pPr>
            <a:fld id="{E3338E92-252F-4EE8-8275-A5AF66CBD7F6}" type="slidenum">
              <a:rPr lang="fr-FR" altLang="en-US" smtClean="0"/>
              <a:pPr>
                <a:defRPr/>
              </a:pPr>
              <a:t>41</a:t>
            </a:fld>
            <a:endParaRPr lang="fr-FR" altLang="en-US"/>
          </a:p>
        </p:txBody>
      </p:sp>
    </p:spTree>
    <p:extLst>
      <p:ext uri="{BB962C8B-B14F-4D97-AF65-F5344CB8AC3E}">
        <p14:creationId xmlns:p14="http://schemas.microsoft.com/office/powerpoint/2010/main" val="318235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E3338E92-252F-4EE8-8275-A5AF66CBD7F6}" type="slidenum">
              <a:rPr lang="fr-FR" altLang="en-US" smtClean="0"/>
              <a:pPr>
                <a:defRPr/>
              </a:pPr>
              <a:t>4</a:t>
            </a:fld>
            <a:endParaRPr lang="fr-FR" altLang="en-US"/>
          </a:p>
        </p:txBody>
      </p:sp>
    </p:spTree>
    <p:extLst>
      <p:ext uri="{BB962C8B-B14F-4D97-AF65-F5344CB8AC3E}">
        <p14:creationId xmlns:p14="http://schemas.microsoft.com/office/powerpoint/2010/main" val="3350698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http://www.vatican.va/content/francesco/en/speeches/2019/november/documents/papa-francesco_20191129_commissione-teologica.html</a:t>
            </a:r>
          </a:p>
          <a:p>
            <a:endParaRPr lang="en-US" altLang="en-US" smtClean="0"/>
          </a:p>
        </p:txBody>
      </p:sp>
      <p:sp>
        <p:nvSpPr>
          <p:cNvPr id="1249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itchFamily="34" charset="0"/>
                <a:cs typeface="Arial" charset="0"/>
              </a:defRPr>
            </a:lvl1pPr>
            <a:lvl2pPr marL="746125" indent="-287338">
              <a:defRPr>
                <a:solidFill>
                  <a:schemeClr val="tx1"/>
                </a:solidFill>
                <a:latin typeface="Gill Sans MT" pitchFamily="34" charset="0"/>
                <a:cs typeface="Arial" charset="0"/>
              </a:defRPr>
            </a:lvl2pPr>
            <a:lvl3pPr marL="1149350" indent="-228600">
              <a:defRPr>
                <a:solidFill>
                  <a:schemeClr val="tx1"/>
                </a:solidFill>
                <a:latin typeface="Gill Sans MT" pitchFamily="34" charset="0"/>
                <a:cs typeface="Arial" charset="0"/>
              </a:defRPr>
            </a:lvl3pPr>
            <a:lvl4pPr marL="1609725" indent="-228600">
              <a:defRPr>
                <a:solidFill>
                  <a:schemeClr val="tx1"/>
                </a:solidFill>
                <a:latin typeface="Gill Sans MT" pitchFamily="34" charset="0"/>
                <a:cs typeface="Arial" charset="0"/>
              </a:defRPr>
            </a:lvl4pPr>
            <a:lvl5pPr marL="2070100" indent="-228600">
              <a:defRPr>
                <a:solidFill>
                  <a:schemeClr val="tx1"/>
                </a:solidFill>
                <a:latin typeface="Gill Sans MT" pitchFamily="34" charset="0"/>
                <a:cs typeface="Arial" charset="0"/>
              </a:defRPr>
            </a:lvl5pPr>
            <a:lvl6pPr marL="2527300" indent="-228600" eaLnBrk="0" fontAlgn="base" hangingPunct="0">
              <a:spcBef>
                <a:spcPct val="0"/>
              </a:spcBef>
              <a:spcAft>
                <a:spcPct val="0"/>
              </a:spcAft>
              <a:defRPr>
                <a:solidFill>
                  <a:schemeClr val="tx1"/>
                </a:solidFill>
                <a:latin typeface="Gill Sans MT" pitchFamily="34" charset="0"/>
                <a:cs typeface="Arial" charset="0"/>
              </a:defRPr>
            </a:lvl6pPr>
            <a:lvl7pPr marL="2984500" indent="-228600" eaLnBrk="0" fontAlgn="base" hangingPunct="0">
              <a:spcBef>
                <a:spcPct val="0"/>
              </a:spcBef>
              <a:spcAft>
                <a:spcPct val="0"/>
              </a:spcAft>
              <a:defRPr>
                <a:solidFill>
                  <a:schemeClr val="tx1"/>
                </a:solidFill>
                <a:latin typeface="Gill Sans MT" pitchFamily="34" charset="0"/>
                <a:cs typeface="Arial" charset="0"/>
              </a:defRPr>
            </a:lvl7pPr>
            <a:lvl8pPr marL="3441700" indent="-228600" eaLnBrk="0" fontAlgn="base" hangingPunct="0">
              <a:spcBef>
                <a:spcPct val="0"/>
              </a:spcBef>
              <a:spcAft>
                <a:spcPct val="0"/>
              </a:spcAft>
              <a:defRPr>
                <a:solidFill>
                  <a:schemeClr val="tx1"/>
                </a:solidFill>
                <a:latin typeface="Gill Sans MT" pitchFamily="34" charset="0"/>
                <a:cs typeface="Arial" charset="0"/>
              </a:defRPr>
            </a:lvl8pPr>
            <a:lvl9pPr marL="3898900" indent="-228600" eaLnBrk="0" fontAlgn="base" hangingPunct="0">
              <a:spcBef>
                <a:spcPct val="0"/>
              </a:spcBef>
              <a:spcAft>
                <a:spcPct val="0"/>
              </a:spcAft>
              <a:defRPr>
                <a:solidFill>
                  <a:schemeClr val="tx1"/>
                </a:solidFill>
                <a:latin typeface="Gill Sans MT" pitchFamily="34" charset="0"/>
                <a:cs typeface="Arial" charset="0"/>
              </a:defRPr>
            </a:lvl9pPr>
          </a:lstStyle>
          <a:p>
            <a:fld id="{37929528-0DB5-4272-A3EB-8C879E1DF12A}" type="slidenum">
              <a:rPr lang="fr-FR" altLang="en-US" smtClean="0">
                <a:latin typeface="Calibri" pitchFamily="34" charset="0"/>
              </a:rPr>
              <a:pPr/>
              <a:t>42</a:t>
            </a:fld>
            <a:endParaRPr lang="fr-FR" altLang="en-US" smtClean="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Cf</a:t>
            </a:r>
            <a:r>
              <a:rPr lang="fr-FR" dirty="0" smtClean="0"/>
              <a:t> Vidéo Borras</a:t>
            </a:r>
            <a:endParaRPr lang="en-US" dirty="0"/>
          </a:p>
        </p:txBody>
      </p:sp>
      <p:sp>
        <p:nvSpPr>
          <p:cNvPr id="4" name="Espace réservé du numéro de diapositive 3"/>
          <p:cNvSpPr>
            <a:spLocks noGrp="1"/>
          </p:cNvSpPr>
          <p:nvPr>
            <p:ph type="sldNum" sz="quarter" idx="10"/>
          </p:nvPr>
        </p:nvSpPr>
        <p:spPr/>
        <p:txBody>
          <a:bodyPr/>
          <a:lstStyle/>
          <a:p>
            <a:pPr>
              <a:defRPr/>
            </a:pPr>
            <a:fld id="{E3338E92-252F-4EE8-8275-A5AF66CBD7F6}" type="slidenum">
              <a:rPr lang="fr-FR" altLang="en-US" smtClean="0"/>
              <a:pPr>
                <a:defRPr/>
              </a:pPr>
              <a:t>43</a:t>
            </a:fld>
            <a:endParaRPr lang="fr-FR" altLang="en-US"/>
          </a:p>
        </p:txBody>
      </p:sp>
    </p:spTree>
    <p:extLst>
      <p:ext uri="{BB962C8B-B14F-4D97-AF65-F5344CB8AC3E}">
        <p14:creationId xmlns:p14="http://schemas.microsoft.com/office/powerpoint/2010/main" val="4067051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err="1" smtClean="0"/>
              <a:t>Synodality</a:t>
            </a:r>
            <a:r>
              <a:rPr lang="en-US" dirty="0" smtClean="0"/>
              <a:t> comes to "</a:t>
            </a:r>
            <a:r>
              <a:rPr lang="en-US" dirty="0" err="1" smtClean="0"/>
              <a:t>ecclesialize</a:t>
            </a:r>
            <a:r>
              <a:rPr lang="en-US" dirty="0" smtClean="0"/>
              <a:t>" us,</a:t>
            </a:r>
          </a:p>
          <a:p>
            <a:r>
              <a:rPr lang="en-US" dirty="0" smtClean="0"/>
              <a:t>To insert ourselves more deeply into the ecclesial "we", to awaken in us this fundamental communitarian and spiritual dimension, </a:t>
            </a:r>
          </a:p>
          <a:p>
            <a:r>
              <a:rPr lang="en-US" dirty="0" err="1" smtClean="0"/>
              <a:t>Synodality</a:t>
            </a:r>
            <a:r>
              <a:rPr lang="en-US" dirty="0" smtClean="0"/>
              <a:t> helps us to "recover" that "constitutive" part of our baptism in the church which may have been covered by a culture of individualism and centuries of clericalism.</a:t>
            </a:r>
          </a:p>
          <a:p>
            <a:r>
              <a:rPr lang="en-US" dirty="0" smtClean="0"/>
              <a:t>Towards a </a:t>
            </a:r>
            <a:r>
              <a:rPr lang="en-US" dirty="0" err="1" smtClean="0"/>
              <a:t>synodal</a:t>
            </a:r>
            <a:r>
              <a:rPr lang="en-US" dirty="0" smtClean="0"/>
              <a:t> Church with young people to return to the source and renew ourselves. </a:t>
            </a:r>
            <a:endParaRPr lang="en-US" dirty="0"/>
          </a:p>
        </p:txBody>
      </p:sp>
      <p:sp>
        <p:nvSpPr>
          <p:cNvPr id="4" name="Espace réservé du numéro de diapositive 3"/>
          <p:cNvSpPr>
            <a:spLocks noGrp="1"/>
          </p:cNvSpPr>
          <p:nvPr>
            <p:ph type="sldNum" sz="quarter" idx="10"/>
          </p:nvPr>
        </p:nvSpPr>
        <p:spPr/>
        <p:txBody>
          <a:bodyPr/>
          <a:lstStyle/>
          <a:p>
            <a:pPr>
              <a:defRPr/>
            </a:pPr>
            <a:fld id="{E3338E92-252F-4EE8-8275-A5AF66CBD7F6}" type="slidenum">
              <a:rPr lang="fr-FR" altLang="en-US" smtClean="0"/>
              <a:pPr>
                <a:defRPr/>
              </a:pPr>
              <a:t>45</a:t>
            </a:fld>
            <a:endParaRPr lang="fr-FR" altLang="en-US"/>
          </a:p>
        </p:txBody>
      </p:sp>
    </p:spTree>
    <p:extLst>
      <p:ext uri="{BB962C8B-B14F-4D97-AF65-F5344CB8AC3E}">
        <p14:creationId xmlns:p14="http://schemas.microsoft.com/office/powerpoint/2010/main" val="4235506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80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itchFamily="34" charset="0"/>
                <a:cs typeface="Arial" charset="0"/>
              </a:defRPr>
            </a:lvl1pPr>
            <a:lvl2pPr marL="746125" indent="-287338">
              <a:defRPr>
                <a:solidFill>
                  <a:schemeClr val="tx1"/>
                </a:solidFill>
                <a:latin typeface="Gill Sans MT" pitchFamily="34" charset="0"/>
                <a:cs typeface="Arial" charset="0"/>
              </a:defRPr>
            </a:lvl2pPr>
            <a:lvl3pPr marL="1149350" indent="-228600">
              <a:defRPr>
                <a:solidFill>
                  <a:schemeClr val="tx1"/>
                </a:solidFill>
                <a:latin typeface="Gill Sans MT" pitchFamily="34" charset="0"/>
                <a:cs typeface="Arial" charset="0"/>
              </a:defRPr>
            </a:lvl3pPr>
            <a:lvl4pPr marL="1609725" indent="-228600">
              <a:defRPr>
                <a:solidFill>
                  <a:schemeClr val="tx1"/>
                </a:solidFill>
                <a:latin typeface="Gill Sans MT" pitchFamily="34" charset="0"/>
                <a:cs typeface="Arial" charset="0"/>
              </a:defRPr>
            </a:lvl4pPr>
            <a:lvl5pPr marL="2070100" indent="-228600">
              <a:defRPr>
                <a:solidFill>
                  <a:schemeClr val="tx1"/>
                </a:solidFill>
                <a:latin typeface="Gill Sans MT" pitchFamily="34" charset="0"/>
                <a:cs typeface="Arial" charset="0"/>
              </a:defRPr>
            </a:lvl5pPr>
            <a:lvl6pPr marL="2527300" indent="-228600" eaLnBrk="0" fontAlgn="base" hangingPunct="0">
              <a:spcBef>
                <a:spcPct val="0"/>
              </a:spcBef>
              <a:spcAft>
                <a:spcPct val="0"/>
              </a:spcAft>
              <a:defRPr>
                <a:solidFill>
                  <a:schemeClr val="tx1"/>
                </a:solidFill>
                <a:latin typeface="Gill Sans MT" pitchFamily="34" charset="0"/>
                <a:cs typeface="Arial" charset="0"/>
              </a:defRPr>
            </a:lvl6pPr>
            <a:lvl7pPr marL="2984500" indent="-228600" eaLnBrk="0" fontAlgn="base" hangingPunct="0">
              <a:spcBef>
                <a:spcPct val="0"/>
              </a:spcBef>
              <a:spcAft>
                <a:spcPct val="0"/>
              </a:spcAft>
              <a:defRPr>
                <a:solidFill>
                  <a:schemeClr val="tx1"/>
                </a:solidFill>
                <a:latin typeface="Gill Sans MT" pitchFamily="34" charset="0"/>
                <a:cs typeface="Arial" charset="0"/>
              </a:defRPr>
            </a:lvl7pPr>
            <a:lvl8pPr marL="3441700" indent="-228600" eaLnBrk="0" fontAlgn="base" hangingPunct="0">
              <a:spcBef>
                <a:spcPct val="0"/>
              </a:spcBef>
              <a:spcAft>
                <a:spcPct val="0"/>
              </a:spcAft>
              <a:defRPr>
                <a:solidFill>
                  <a:schemeClr val="tx1"/>
                </a:solidFill>
                <a:latin typeface="Gill Sans MT" pitchFamily="34" charset="0"/>
                <a:cs typeface="Arial" charset="0"/>
              </a:defRPr>
            </a:lvl8pPr>
            <a:lvl9pPr marL="3898900" indent="-228600" eaLnBrk="0" fontAlgn="base" hangingPunct="0">
              <a:spcBef>
                <a:spcPct val="0"/>
              </a:spcBef>
              <a:spcAft>
                <a:spcPct val="0"/>
              </a:spcAft>
              <a:defRPr>
                <a:solidFill>
                  <a:schemeClr val="tx1"/>
                </a:solidFill>
                <a:latin typeface="Gill Sans MT" pitchFamily="34" charset="0"/>
                <a:cs typeface="Arial" charset="0"/>
              </a:defRPr>
            </a:lvl9pPr>
          </a:lstStyle>
          <a:p>
            <a:fld id="{1CC49A48-4EEE-4B7B-B3DB-F8D08BC01E27}" type="slidenum">
              <a:rPr lang="fr-FR" altLang="en-US" smtClean="0">
                <a:latin typeface="Calibri" pitchFamily="34" charset="0"/>
              </a:rPr>
              <a:pPr/>
              <a:t>47</a:t>
            </a:fld>
            <a:endParaRPr lang="fr-FR" altLang="en-US" smtClean="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E3338E92-252F-4EE8-8275-A5AF66CBD7F6}" type="slidenum">
              <a:rPr lang="fr-FR" altLang="en-US" smtClean="0"/>
              <a:pPr>
                <a:defRPr/>
              </a:pPr>
              <a:t>48</a:t>
            </a:fld>
            <a:endParaRPr lang="fr-FR" altLang="en-US"/>
          </a:p>
        </p:txBody>
      </p:sp>
    </p:spTree>
    <p:extLst>
      <p:ext uri="{BB962C8B-B14F-4D97-AF65-F5344CB8AC3E}">
        <p14:creationId xmlns:p14="http://schemas.microsoft.com/office/powerpoint/2010/main" val="4279089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en-US" dirty="0" smtClean="0"/>
              <a:t>Final Document 131</a:t>
            </a:r>
          </a:p>
          <a:p>
            <a:pPr fontAlgn="base"/>
            <a:r>
              <a:rPr lang="fr-CA" altLang="en-US" b="1" dirty="0" smtClean="0"/>
              <a:t> T</a:t>
            </a:r>
            <a:r>
              <a:rPr lang="en-US" sz="1200" b="1" i="0" kern="1200" dirty="0" smtClean="0">
                <a:solidFill>
                  <a:schemeClr val="tx1"/>
                </a:solidFill>
                <a:effectLst/>
                <a:latin typeface="+mn-lt"/>
                <a:ea typeface="+mn-ea"/>
                <a:cs typeface="+mn-cs"/>
              </a:rPr>
              <a:t>he life of the community</a:t>
            </a:r>
            <a:endParaRPr lang="en-US" sz="1200" b="0" i="0" kern="1200" dirty="0" smtClean="0">
              <a:solidFill>
                <a:schemeClr val="tx1"/>
              </a:solidFill>
              <a:effectLst/>
              <a:latin typeface="+mn-lt"/>
              <a:ea typeface="+mn-ea"/>
              <a:cs typeface="+mn-cs"/>
            </a:endParaRPr>
          </a:p>
          <a:p>
            <a:pPr fontAlgn="base"/>
            <a:r>
              <a:rPr lang="en-US" sz="1200" b="0" i="1" kern="1200" dirty="0" smtClean="0">
                <a:solidFill>
                  <a:schemeClr val="tx1"/>
                </a:solidFill>
                <a:effectLst/>
                <a:latin typeface="+mn-lt"/>
                <a:ea typeface="+mn-ea"/>
                <a:cs typeface="+mn-cs"/>
              </a:rPr>
              <a:t>A mosaic of faces</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131.    </a:t>
            </a:r>
            <a:r>
              <a:rPr lang="en-US" sz="1200" b="1" i="0" kern="1200" dirty="0" smtClean="0">
                <a:solidFill>
                  <a:schemeClr val="tx1"/>
                </a:solidFill>
                <a:effectLst/>
                <a:latin typeface="+mn-lt"/>
                <a:ea typeface="+mn-ea"/>
                <a:cs typeface="+mn-cs"/>
              </a:rPr>
              <a:t>A </a:t>
            </a:r>
            <a:r>
              <a:rPr lang="en-US" sz="1200" b="1" i="0" kern="1200" dirty="0" err="1" smtClean="0">
                <a:solidFill>
                  <a:schemeClr val="tx1"/>
                </a:solidFill>
                <a:effectLst/>
                <a:latin typeface="+mn-lt"/>
                <a:ea typeface="+mn-ea"/>
                <a:cs typeface="+mn-cs"/>
              </a:rPr>
              <a:t>synodal</a:t>
            </a:r>
            <a:r>
              <a:rPr lang="en-US" sz="1200" b="1" i="0" kern="1200" dirty="0" smtClean="0">
                <a:solidFill>
                  <a:schemeClr val="tx1"/>
                </a:solidFill>
                <a:effectLst/>
                <a:latin typeface="+mn-lt"/>
                <a:ea typeface="+mn-ea"/>
                <a:cs typeface="+mn-cs"/>
              </a:rPr>
              <a:t> and missionary Church is manifested through local communities with a variety of faces.</a:t>
            </a:r>
            <a:r>
              <a:rPr lang="en-US" sz="1200" b="0" i="0" kern="1200" dirty="0" smtClean="0">
                <a:solidFill>
                  <a:schemeClr val="tx1"/>
                </a:solidFill>
                <a:effectLst/>
                <a:latin typeface="+mn-lt"/>
                <a:ea typeface="+mn-ea"/>
                <a:cs typeface="+mn-cs"/>
              </a:rPr>
              <a:t>  The Church has never been rigidly monochrome, but she has developed as a polyhedron of persons with varying sensitivities, origins and cultures.  In this way she has carried in the earthenware vessels of human frailty the incomparable treasure of Trinitarian life.  The harmony that the Spirit gives does not abolish differences, but it makes them resonate together, generating a symphonic richness.  This encounter between different persons in the one faith is the fundamental condition for pastoral renewal of our communities.  This has a bearing on proclamation, on celebration and on service, that is, on the fundamental spheres of normal pastoral activity.  Popular wisdom says that “it takes a village to rear a child”: this principle applies to all spheres of pastoral activity today.</a:t>
            </a:r>
            <a:endParaRPr lang="en-US" sz="1200" b="0" i="0" kern="1200" dirty="0">
              <a:solidFill>
                <a:schemeClr val="tx1"/>
              </a:solidFill>
              <a:effectLst/>
              <a:latin typeface="+mn-lt"/>
              <a:ea typeface="+mn-ea"/>
              <a:cs typeface="+mn-cs"/>
            </a:endParaRPr>
          </a:p>
        </p:txBody>
      </p:sp>
      <p:sp>
        <p:nvSpPr>
          <p:cNvPr id="11674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itchFamily="34" charset="0"/>
                <a:cs typeface="Arial" charset="0"/>
              </a:defRPr>
            </a:lvl1pPr>
            <a:lvl2pPr marL="746125" indent="-287338">
              <a:defRPr>
                <a:solidFill>
                  <a:schemeClr val="tx1"/>
                </a:solidFill>
                <a:latin typeface="Gill Sans MT" pitchFamily="34" charset="0"/>
                <a:cs typeface="Arial" charset="0"/>
              </a:defRPr>
            </a:lvl2pPr>
            <a:lvl3pPr marL="1149350" indent="-228600">
              <a:defRPr>
                <a:solidFill>
                  <a:schemeClr val="tx1"/>
                </a:solidFill>
                <a:latin typeface="Gill Sans MT" pitchFamily="34" charset="0"/>
                <a:cs typeface="Arial" charset="0"/>
              </a:defRPr>
            </a:lvl3pPr>
            <a:lvl4pPr marL="1609725" indent="-228600">
              <a:defRPr>
                <a:solidFill>
                  <a:schemeClr val="tx1"/>
                </a:solidFill>
                <a:latin typeface="Gill Sans MT" pitchFamily="34" charset="0"/>
                <a:cs typeface="Arial" charset="0"/>
              </a:defRPr>
            </a:lvl4pPr>
            <a:lvl5pPr marL="2070100" indent="-228600">
              <a:defRPr>
                <a:solidFill>
                  <a:schemeClr val="tx1"/>
                </a:solidFill>
                <a:latin typeface="Gill Sans MT" pitchFamily="34" charset="0"/>
                <a:cs typeface="Arial" charset="0"/>
              </a:defRPr>
            </a:lvl5pPr>
            <a:lvl6pPr marL="2527300" indent="-228600" eaLnBrk="0" fontAlgn="base" hangingPunct="0">
              <a:spcBef>
                <a:spcPct val="0"/>
              </a:spcBef>
              <a:spcAft>
                <a:spcPct val="0"/>
              </a:spcAft>
              <a:defRPr>
                <a:solidFill>
                  <a:schemeClr val="tx1"/>
                </a:solidFill>
                <a:latin typeface="Gill Sans MT" pitchFamily="34" charset="0"/>
                <a:cs typeface="Arial" charset="0"/>
              </a:defRPr>
            </a:lvl6pPr>
            <a:lvl7pPr marL="2984500" indent="-228600" eaLnBrk="0" fontAlgn="base" hangingPunct="0">
              <a:spcBef>
                <a:spcPct val="0"/>
              </a:spcBef>
              <a:spcAft>
                <a:spcPct val="0"/>
              </a:spcAft>
              <a:defRPr>
                <a:solidFill>
                  <a:schemeClr val="tx1"/>
                </a:solidFill>
                <a:latin typeface="Gill Sans MT" pitchFamily="34" charset="0"/>
                <a:cs typeface="Arial" charset="0"/>
              </a:defRPr>
            </a:lvl7pPr>
            <a:lvl8pPr marL="3441700" indent="-228600" eaLnBrk="0" fontAlgn="base" hangingPunct="0">
              <a:spcBef>
                <a:spcPct val="0"/>
              </a:spcBef>
              <a:spcAft>
                <a:spcPct val="0"/>
              </a:spcAft>
              <a:defRPr>
                <a:solidFill>
                  <a:schemeClr val="tx1"/>
                </a:solidFill>
                <a:latin typeface="Gill Sans MT" pitchFamily="34" charset="0"/>
                <a:cs typeface="Arial" charset="0"/>
              </a:defRPr>
            </a:lvl8pPr>
            <a:lvl9pPr marL="3898900" indent="-228600" eaLnBrk="0" fontAlgn="base" hangingPunct="0">
              <a:spcBef>
                <a:spcPct val="0"/>
              </a:spcBef>
              <a:spcAft>
                <a:spcPct val="0"/>
              </a:spcAft>
              <a:defRPr>
                <a:solidFill>
                  <a:schemeClr val="tx1"/>
                </a:solidFill>
                <a:latin typeface="Gill Sans MT" pitchFamily="34" charset="0"/>
                <a:cs typeface="Arial" charset="0"/>
              </a:defRPr>
            </a:lvl9pPr>
          </a:lstStyle>
          <a:p>
            <a:fld id="{23752A7C-FB1C-4756-ABE7-FB5B864306DE}" type="slidenum">
              <a:rPr lang="fr-FR" altLang="en-US" smtClean="0">
                <a:latin typeface="Calibri" pitchFamily="34" charset="0"/>
              </a:rPr>
              <a:pPr/>
              <a:t>49</a:t>
            </a:fld>
            <a:endParaRPr lang="fr-FR" altLang="en-US" smtClean="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Francis, </a:t>
            </a:r>
            <a:r>
              <a:rPr lang="en-US" altLang="en-US" b="1" i="1" smtClean="0"/>
              <a:t>Letter to the People of God</a:t>
            </a:r>
            <a:r>
              <a:rPr lang="en-US" altLang="en-US" b="1" smtClean="0"/>
              <a:t>, August 20 2018 </a:t>
            </a:r>
          </a:p>
          <a:p>
            <a:r>
              <a:rPr lang="fr-FR" altLang="en-US" smtClean="0"/>
              <a:t>Together with those efforts, every one of the baptized should feel involved in the ecclesial and social change that we so greatly need. This change calls for a personal and communal conversion that makes us see things as the Lord does. </a:t>
            </a:r>
          </a:p>
          <a:p>
            <a:r>
              <a:rPr lang="fr-FR" altLang="en-US" smtClean="0"/>
              <a:t>(…) It is impossible to think of a conversion of our activity as a Church that does not include the active participation of all the members of God’s People. </a:t>
            </a:r>
            <a:endParaRPr lang="en-US" altLang="en-US" smtClean="0"/>
          </a:p>
        </p:txBody>
      </p:sp>
      <p:sp>
        <p:nvSpPr>
          <p:cNvPr id="1464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itchFamily="34" charset="0"/>
                <a:cs typeface="Arial" charset="0"/>
              </a:defRPr>
            </a:lvl1pPr>
            <a:lvl2pPr marL="746125" indent="-287338">
              <a:defRPr>
                <a:solidFill>
                  <a:schemeClr val="tx1"/>
                </a:solidFill>
                <a:latin typeface="Gill Sans MT" pitchFamily="34" charset="0"/>
                <a:cs typeface="Arial" charset="0"/>
              </a:defRPr>
            </a:lvl2pPr>
            <a:lvl3pPr marL="1149350" indent="-228600">
              <a:defRPr>
                <a:solidFill>
                  <a:schemeClr val="tx1"/>
                </a:solidFill>
                <a:latin typeface="Gill Sans MT" pitchFamily="34" charset="0"/>
                <a:cs typeface="Arial" charset="0"/>
              </a:defRPr>
            </a:lvl3pPr>
            <a:lvl4pPr marL="1609725" indent="-228600">
              <a:defRPr>
                <a:solidFill>
                  <a:schemeClr val="tx1"/>
                </a:solidFill>
                <a:latin typeface="Gill Sans MT" pitchFamily="34" charset="0"/>
                <a:cs typeface="Arial" charset="0"/>
              </a:defRPr>
            </a:lvl4pPr>
            <a:lvl5pPr marL="2070100" indent="-228600">
              <a:defRPr>
                <a:solidFill>
                  <a:schemeClr val="tx1"/>
                </a:solidFill>
                <a:latin typeface="Gill Sans MT" pitchFamily="34" charset="0"/>
                <a:cs typeface="Arial" charset="0"/>
              </a:defRPr>
            </a:lvl5pPr>
            <a:lvl6pPr marL="2527300" indent="-228600" eaLnBrk="0" fontAlgn="base" hangingPunct="0">
              <a:spcBef>
                <a:spcPct val="0"/>
              </a:spcBef>
              <a:spcAft>
                <a:spcPct val="0"/>
              </a:spcAft>
              <a:defRPr>
                <a:solidFill>
                  <a:schemeClr val="tx1"/>
                </a:solidFill>
                <a:latin typeface="Gill Sans MT" pitchFamily="34" charset="0"/>
                <a:cs typeface="Arial" charset="0"/>
              </a:defRPr>
            </a:lvl6pPr>
            <a:lvl7pPr marL="2984500" indent="-228600" eaLnBrk="0" fontAlgn="base" hangingPunct="0">
              <a:spcBef>
                <a:spcPct val="0"/>
              </a:spcBef>
              <a:spcAft>
                <a:spcPct val="0"/>
              </a:spcAft>
              <a:defRPr>
                <a:solidFill>
                  <a:schemeClr val="tx1"/>
                </a:solidFill>
                <a:latin typeface="Gill Sans MT" pitchFamily="34" charset="0"/>
                <a:cs typeface="Arial" charset="0"/>
              </a:defRPr>
            </a:lvl7pPr>
            <a:lvl8pPr marL="3441700" indent="-228600" eaLnBrk="0" fontAlgn="base" hangingPunct="0">
              <a:spcBef>
                <a:spcPct val="0"/>
              </a:spcBef>
              <a:spcAft>
                <a:spcPct val="0"/>
              </a:spcAft>
              <a:defRPr>
                <a:solidFill>
                  <a:schemeClr val="tx1"/>
                </a:solidFill>
                <a:latin typeface="Gill Sans MT" pitchFamily="34" charset="0"/>
                <a:cs typeface="Arial" charset="0"/>
              </a:defRPr>
            </a:lvl8pPr>
            <a:lvl9pPr marL="3898900" indent="-228600" eaLnBrk="0" fontAlgn="base" hangingPunct="0">
              <a:spcBef>
                <a:spcPct val="0"/>
              </a:spcBef>
              <a:spcAft>
                <a:spcPct val="0"/>
              </a:spcAft>
              <a:defRPr>
                <a:solidFill>
                  <a:schemeClr val="tx1"/>
                </a:solidFill>
                <a:latin typeface="Gill Sans MT" pitchFamily="34" charset="0"/>
                <a:cs typeface="Arial" charset="0"/>
              </a:defRPr>
            </a:lvl9pPr>
          </a:lstStyle>
          <a:p>
            <a:fld id="{691B800E-F53A-4323-8E78-D3EB002FEF0B}" type="slidenum">
              <a:rPr lang="fr-FR" altLang="en-US" smtClean="0">
                <a:latin typeface="Calibri" pitchFamily="34" charset="0"/>
              </a:rPr>
              <a:pPr/>
              <a:t>50</a:t>
            </a:fld>
            <a:endParaRPr lang="fr-FR" altLang="en-US" smtClean="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19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itchFamily="34" charset="0"/>
                <a:cs typeface="Arial" charset="0"/>
              </a:defRPr>
            </a:lvl1pPr>
            <a:lvl2pPr marL="746125" indent="-287338">
              <a:defRPr>
                <a:solidFill>
                  <a:schemeClr val="tx1"/>
                </a:solidFill>
                <a:latin typeface="Gill Sans MT" pitchFamily="34" charset="0"/>
                <a:cs typeface="Arial" charset="0"/>
              </a:defRPr>
            </a:lvl2pPr>
            <a:lvl3pPr marL="1149350" indent="-228600">
              <a:defRPr>
                <a:solidFill>
                  <a:schemeClr val="tx1"/>
                </a:solidFill>
                <a:latin typeface="Gill Sans MT" pitchFamily="34" charset="0"/>
                <a:cs typeface="Arial" charset="0"/>
              </a:defRPr>
            </a:lvl3pPr>
            <a:lvl4pPr marL="1609725" indent="-228600">
              <a:defRPr>
                <a:solidFill>
                  <a:schemeClr val="tx1"/>
                </a:solidFill>
                <a:latin typeface="Gill Sans MT" pitchFamily="34" charset="0"/>
                <a:cs typeface="Arial" charset="0"/>
              </a:defRPr>
            </a:lvl4pPr>
            <a:lvl5pPr marL="2070100" indent="-228600">
              <a:defRPr>
                <a:solidFill>
                  <a:schemeClr val="tx1"/>
                </a:solidFill>
                <a:latin typeface="Gill Sans MT" pitchFamily="34" charset="0"/>
                <a:cs typeface="Arial" charset="0"/>
              </a:defRPr>
            </a:lvl5pPr>
            <a:lvl6pPr marL="2527300" indent="-228600" eaLnBrk="0" fontAlgn="base" hangingPunct="0">
              <a:spcBef>
                <a:spcPct val="0"/>
              </a:spcBef>
              <a:spcAft>
                <a:spcPct val="0"/>
              </a:spcAft>
              <a:defRPr>
                <a:solidFill>
                  <a:schemeClr val="tx1"/>
                </a:solidFill>
                <a:latin typeface="Gill Sans MT" pitchFamily="34" charset="0"/>
                <a:cs typeface="Arial" charset="0"/>
              </a:defRPr>
            </a:lvl6pPr>
            <a:lvl7pPr marL="2984500" indent="-228600" eaLnBrk="0" fontAlgn="base" hangingPunct="0">
              <a:spcBef>
                <a:spcPct val="0"/>
              </a:spcBef>
              <a:spcAft>
                <a:spcPct val="0"/>
              </a:spcAft>
              <a:defRPr>
                <a:solidFill>
                  <a:schemeClr val="tx1"/>
                </a:solidFill>
                <a:latin typeface="Gill Sans MT" pitchFamily="34" charset="0"/>
                <a:cs typeface="Arial" charset="0"/>
              </a:defRPr>
            </a:lvl7pPr>
            <a:lvl8pPr marL="3441700" indent="-228600" eaLnBrk="0" fontAlgn="base" hangingPunct="0">
              <a:spcBef>
                <a:spcPct val="0"/>
              </a:spcBef>
              <a:spcAft>
                <a:spcPct val="0"/>
              </a:spcAft>
              <a:defRPr>
                <a:solidFill>
                  <a:schemeClr val="tx1"/>
                </a:solidFill>
                <a:latin typeface="Gill Sans MT" pitchFamily="34" charset="0"/>
                <a:cs typeface="Arial" charset="0"/>
              </a:defRPr>
            </a:lvl8pPr>
            <a:lvl9pPr marL="3898900" indent="-228600" eaLnBrk="0" fontAlgn="base" hangingPunct="0">
              <a:spcBef>
                <a:spcPct val="0"/>
              </a:spcBef>
              <a:spcAft>
                <a:spcPct val="0"/>
              </a:spcAft>
              <a:defRPr>
                <a:solidFill>
                  <a:schemeClr val="tx1"/>
                </a:solidFill>
                <a:latin typeface="Gill Sans MT" pitchFamily="34" charset="0"/>
                <a:cs typeface="Arial" charset="0"/>
              </a:defRPr>
            </a:lvl9pPr>
          </a:lstStyle>
          <a:p>
            <a:fld id="{5929A036-B5E6-424D-AFA5-B4A6DB5A4713}" type="slidenum">
              <a:rPr lang="fr-FR" altLang="en-US" smtClean="0">
                <a:latin typeface="Calibri" pitchFamily="34" charset="0"/>
              </a:rPr>
              <a:pPr/>
              <a:t>55</a:t>
            </a:fld>
            <a:endParaRPr lang="fr-FR" altLang="en-US" smtClean="0">
              <a:latin typeface="Calibri" pitchFamily="34" charset="0"/>
            </a:endParaRPr>
          </a:p>
        </p:txBody>
      </p:sp>
    </p:spTree>
    <p:extLst>
      <p:ext uri="{BB962C8B-B14F-4D97-AF65-F5344CB8AC3E}">
        <p14:creationId xmlns:p14="http://schemas.microsoft.com/office/powerpoint/2010/main" val="3962927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https://www.youtube.com/watch?v=Xd2n44fbyOc&amp;ab_channel=Synod.va</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http://www.synod.va/content/synod/en/news/press-release--xvi-ordinary-general-assembly-of-the-synod-of-bis.html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E3338E92-252F-4EE8-8275-A5AF66CBD7F6}" type="slidenum">
              <a:rPr lang="fr-FR" altLang="en-US" smtClean="0"/>
              <a:pPr>
                <a:defRPr/>
              </a:pPr>
              <a:t>57</a:t>
            </a:fld>
            <a:endParaRPr lang="fr-FR" altLang="en-US"/>
          </a:p>
        </p:txBody>
      </p:sp>
    </p:spTree>
    <p:extLst>
      <p:ext uri="{BB962C8B-B14F-4D97-AF65-F5344CB8AC3E}">
        <p14:creationId xmlns:p14="http://schemas.microsoft.com/office/powerpoint/2010/main" val="1220639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“For just as the body is one and has many members, and all the members of the body, though many are one body, so it is with Christ.” (1 </a:t>
            </a:r>
            <a:r>
              <a:rPr lang="en-US" dirty="0" err="1" smtClean="0"/>
              <a:t>Cor</a:t>
            </a:r>
            <a:r>
              <a:rPr lang="en-US" dirty="0" smtClean="0"/>
              <a:t> 12:12). In a similar way, Augustine speaks of the </a:t>
            </a:r>
            <a:r>
              <a:rPr lang="en-US" i="1" dirty="0" smtClean="0"/>
              <a:t>Whole Christ </a:t>
            </a:r>
            <a:r>
              <a:rPr lang="en-US" dirty="0" smtClean="0"/>
              <a:t>(cf. </a:t>
            </a:r>
            <a:r>
              <a:rPr lang="en-US" i="1" dirty="0" smtClean="0"/>
              <a:t>Sermon </a:t>
            </a:r>
            <a:r>
              <a:rPr lang="en-US" dirty="0" smtClean="0"/>
              <a:t>341), head and members who form an indivisible and inseparable unity. Only in union with Christ the head, is it possible to understand the plurality of the members of the body, which enriches the Church, overcoming any temptation to uniformity. </a:t>
            </a:r>
            <a:endParaRPr lang="fr-FR" dirty="0"/>
          </a:p>
        </p:txBody>
      </p:sp>
      <p:sp>
        <p:nvSpPr>
          <p:cNvPr id="4" name="Espace réservé du numéro de diapositive 3"/>
          <p:cNvSpPr>
            <a:spLocks noGrp="1"/>
          </p:cNvSpPr>
          <p:nvPr>
            <p:ph type="sldNum" sz="quarter" idx="10"/>
          </p:nvPr>
        </p:nvSpPr>
        <p:spPr/>
        <p:txBody>
          <a:bodyPr/>
          <a:lstStyle/>
          <a:p>
            <a:pPr>
              <a:defRPr/>
            </a:pPr>
            <a:fld id="{E3338E92-252F-4EE8-8275-A5AF66CBD7F6}" type="slidenum">
              <a:rPr lang="fr-FR" altLang="en-US" smtClean="0"/>
              <a:pPr>
                <a:defRPr/>
              </a:pPr>
              <a:t>58</a:t>
            </a:fld>
            <a:endParaRPr lang="fr-FR" altLang="en-US"/>
          </a:p>
        </p:txBody>
      </p:sp>
    </p:spTree>
    <p:extLst>
      <p:ext uri="{BB962C8B-B14F-4D97-AF65-F5344CB8AC3E}">
        <p14:creationId xmlns:p14="http://schemas.microsoft.com/office/powerpoint/2010/main" val="194801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E3338E92-252F-4EE8-8275-A5AF66CBD7F6}" type="slidenum">
              <a:rPr lang="fr-FR" altLang="en-US" smtClean="0"/>
              <a:pPr>
                <a:defRPr/>
              </a:pPr>
              <a:t>6</a:t>
            </a:fld>
            <a:endParaRPr lang="fr-FR" altLang="en-US"/>
          </a:p>
        </p:txBody>
      </p:sp>
    </p:spTree>
    <p:extLst>
      <p:ext uri="{BB962C8B-B14F-4D97-AF65-F5344CB8AC3E}">
        <p14:creationId xmlns:p14="http://schemas.microsoft.com/office/powerpoint/2010/main" val="425765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1/</a:t>
            </a:r>
            <a:r>
              <a:rPr lang="en-US" baseline="0" dirty="0" smtClean="0"/>
              <a:t> </a:t>
            </a:r>
            <a:r>
              <a:rPr lang="en-US" dirty="0" smtClean="0"/>
              <a:t>cf. </a:t>
            </a:r>
            <a:r>
              <a:rPr lang="en-US" i="1" dirty="0" smtClean="0"/>
              <a:t>Address of His Holiness, Pope Francis, Ceremony Commemorating the 50th anniversary of the institution of the Synod of Bishops</a:t>
            </a:r>
            <a:r>
              <a:rPr lang="en-US" dirty="0" smtClean="0"/>
              <a:t>, 17 October 2015).</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2/cf. </a:t>
            </a:r>
            <a:r>
              <a:rPr lang="en-US" i="1" dirty="0" smtClean="0"/>
              <a:t>Address by Cardinal Mario </a:t>
            </a:r>
            <a:r>
              <a:rPr lang="en-US" i="1" dirty="0" err="1" smtClean="0"/>
              <a:t>Grech</a:t>
            </a:r>
            <a:r>
              <a:rPr lang="en-US" i="1" dirty="0" smtClean="0"/>
              <a:t> to the Holy Father in the Consistory for the creation of new cardinals</a:t>
            </a:r>
            <a:r>
              <a:rPr lang="en-US" dirty="0" smtClean="0"/>
              <a:t>, November 28, 2020).</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E3338E92-252F-4EE8-8275-A5AF66CBD7F6}" type="slidenum">
              <a:rPr lang="fr-FR" altLang="en-US" smtClean="0"/>
              <a:pPr>
                <a:defRPr/>
              </a:pPr>
              <a:t>59</a:t>
            </a:fld>
            <a:endParaRPr lang="fr-FR" altLang="en-US"/>
          </a:p>
        </p:txBody>
      </p:sp>
    </p:spTree>
    <p:extLst>
      <p:ext uri="{BB962C8B-B14F-4D97-AF65-F5344CB8AC3E}">
        <p14:creationId xmlns:p14="http://schemas.microsoft.com/office/powerpoint/2010/main" val="9482208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E3338E92-252F-4EE8-8275-A5AF66CBD7F6}" type="slidenum">
              <a:rPr lang="fr-FR" altLang="en-US" smtClean="0"/>
              <a:pPr>
                <a:defRPr/>
              </a:pPr>
              <a:t>61</a:t>
            </a:fld>
            <a:endParaRPr lang="fr-FR" altLang="en-US"/>
          </a:p>
        </p:txBody>
      </p:sp>
    </p:spTree>
    <p:extLst>
      <p:ext uri="{BB962C8B-B14F-4D97-AF65-F5344CB8AC3E}">
        <p14:creationId xmlns:p14="http://schemas.microsoft.com/office/powerpoint/2010/main" val="2713693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http://www.vatican.va/content/francesco/en/apost_constitutions/documents/papa-francesco_costituzione-ap_20180915_episcopalis-communio.html</a:t>
            </a:r>
          </a:p>
          <a:p>
            <a:endParaRPr lang="en-US" dirty="0"/>
          </a:p>
        </p:txBody>
      </p:sp>
      <p:sp>
        <p:nvSpPr>
          <p:cNvPr id="4" name="Espace réservé du numéro de diapositive 3"/>
          <p:cNvSpPr>
            <a:spLocks noGrp="1"/>
          </p:cNvSpPr>
          <p:nvPr>
            <p:ph type="sldNum" sz="quarter" idx="10"/>
          </p:nvPr>
        </p:nvSpPr>
        <p:spPr/>
        <p:txBody>
          <a:bodyPr/>
          <a:lstStyle/>
          <a:p>
            <a:pPr>
              <a:defRPr/>
            </a:pPr>
            <a:fld id="{E3338E92-252F-4EE8-8275-A5AF66CBD7F6}" type="slidenum">
              <a:rPr lang="fr-FR" altLang="en-US" smtClean="0"/>
              <a:pPr>
                <a:defRPr/>
              </a:pPr>
              <a:t>65</a:t>
            </a:fld>
            <a:endParaRPr lang="fr-FR" altLang="en-US"/>
          </a:p>
        </p:txBody>
      </p:sp>
    </p:spTree>
    <p:extLst>
      <p:ext uri="{BB962C8B-B14F-4D97-AF65-F5344CB8AC3E}">
        <p14:creationId xmlns:p14="http://schemas.microsoft.com/office/powerpoint/2010/main" val="4886035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Francis’ Government: What is the driving force of his pontificate? </a:t>
            </a:r>
          </a:p>
          <a:p>
            <a:r>
              <a:rPr lang="en-US" altLang="en-US" dirty="0" smtClean="0"/>
              <a:t> </a:t>
            </a:r>
            <a:r>
              <a:rPr lang="en-US" altLang="en-US" u="sng" dirty="0" smtClean="0">
                <a:hlinkClick r:id="rId3"/>
              </a:rPr>
              <a:t>Antonio </a:t>
            </a:r>
            <a:r>
              <a:rPr lang="en-US" altLang="en-US" u="sng" dirty="0" err="1" smtClean="0">
                <a:hlinkClick r:id="rId3"/>
              </a:rPr>
              <a:t>Spadaro</a:t>
            </a:r>
            <a:r>
              <a:rPr lang="en-US" altLang="en-US" u="sng" dirty="0" smtClean="0">
                <a:hlinkClick r:id="rId3"/>
              </a:rPr>
              <a:t>, SJ</a:t>
            </a:r>
            <a:r>
              <a:rPr lang="en-US" altLang="en-US" dirty="0" smtClean="0"/>
              <a:t> / </a:t>
            </a:r>
            <a:r>
              <a:rPr lang="en-US" altLang="en-US" u="sng" dirty="0" smtClean="0">
                <a:hlinkClick r:id="rId4"/>
              </a:rPr>
              <a:t>Pope Francis</a:t>
            </a:r>
            <a:r>
              <a:rPr lang="en-US" altLang="en-US" dirty="0" smtClean="0"/>
              <a:t> /  CIVILTA CATTOLICA;  5 September 2020</a:t>
            </a:r>
          </a:p>
          <a:p>
            <a:endParaRPr lang="fr-FR" altLang="en-US" dirty="0" smtClean="0"/>
          </a:p>
          <a:p>
            <a:r>
              <a:rPr lang="en-US" sz="1200" b="0" i="0" kern="1200" dirty="0" smtClean="0">
                <a:solidFill>
                  <a:schemeClr val="tx1"/>
                </a:solidFill>
                <a:effectLst/>
                <a:latin typeface="+mn-lt"/>
                <a:ea typeface="+mn-ea"/>
                <a:cs typeface="+mn-cs"/>
              </a:rPr>
              <a:t>This way of proceeding is called “discernment.”  It is the discernment of God’s will in life and history. Although it is done in the realm of the heart, of interiority, its raw material is always the echo of reality that reverberates in inner space. It is an interior attitude that urges us to be open to dialogue, to encounter, to find God wherever He is found, and not only in predetermined, well-defined and fenced-in perimeters.</a:t>
            </a:r>
          </a:p>
          <a:p>
            <a:r>
              <a:rPr lang="en-US" sz="1200" b="0" i="0" kern="1200" dirty="0" smtClean="0">
                <a:solidFill>
                  <a:schemeClr val="tx1"/>
                </a:solidFill>
                <a:effectLst/>
                <a:latin typeface="+mn-lt"/>
                <a:ea typeface="+mn-ea"/>
                <a:cs typeface="+mn-cs"/>
              </a:rPr>
              <a:t>And above all, there is no </a:t>
            </a:r>
            <a:r>
              <a:rPr lang="en-US" sz="1200" b="0" i="1" kern="1200" dirty="0" smtClean="0">
                <a:solidFill>
                  <a:schemeClr val="tx1"/>
                </a:solidFill>
                <a:effectLst/>
                <a:latin typeface="+mn-lt"/>
                <a:ea typeface="+mn-ea"/>
                <a:cs typeface="+mn-cs"/>
              </a:rPr>
              <a:t>discernment regarding</a:t>
            </a:r>
            <a:r>
              <a:rPr lang="en-US" sz="1200" b="0" i="0" kern="1200" dirty="0" smtClean="0">
                <a:solidFill>
                  <a:schemeClr val="tx1"/>
                </a:solidFill>
                <a:effectLst/>
                <a:latin typeface="+mn-lt"/>
                <a:ea typeface="+mn-ea"/>
                <a:cs typeface="+mn-cs"/>
              </a:rPr>
              <a:t> i</a:t>
            </a:r>
            <a:r>
              <a:rPr lang="en-US" sz="1200" b="0" i="1" kern="1200" dirty="0" smtClean="0">
                <a:solidFill>
                  <a:schemeClr val="tx1"/>
                </a:solidFill>
                <a:effectLst/>
                <a:latin typeface="+mn-lt"/>
                <a:ea typeface="+mn-ea"/>
                <a:cs typeface="+mn-cs"/>
              </a:rPr>
              <a:t>deas, even ideas of reform</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but on the real</a:t>
            </a:r>
            <a:r>
              <a:rPr lang="en-US" sz="1200" b="0" i="0" kern="1200" dirty="0" smtClean="0">
                <a:solidFill>
                  <a:schemeClr val="tx1"/>
                </a:solidFill>
                <a:effectLst/>
                <a:latin typeface="+mn-lt"/>
                <a:ea typeface="+mn-ea"/>
                <a:cs typeface="+mn-cs"/>
              </a:rPr>
              <a:t>, on stories, on the concrete history of the Church, because reality is always superior to the idea.</a:t>
            </a:r>
            <a:r>
              <a:rPr lang="en-US" sz="1200" b="0" i="0" u="none" strike="noStrike" kern="1200" baseline="30000" dirty="0" smtClean="0">
                <a:solidFill>
                  <a:schemeClr val="tx1"/>
                </a:solidFill>
                <a:effectLst/>
                <a:latin typeface="+mn-lt"/>
                <a:ea typeface="+mn-ea"/>
                <a:cs typeface="+mn-cs"/>
                <a:hlinkClick r:id="rId5"/>
              </a:rPr>
              <a:t>[9]</a:t>
            </a:r>
            <a:r>
              <a:rPr lang="en-US" sz="1200" b="0" i="0" kern="1200" dirty="0" smtClean="0">
                <a:solidFill>
                  <a:schemeClr val="tx1"/>
                </a:solidFill>
                <a:effectLst/>
                <a:latin typeface="+mn-lt"/>
                <a:ea typeface="+mn-ea"/>
                <a:cs typeface="+mn-cs"/>
              </a:rPr>
              <a:t> For this reason the starting point is always historical and consists primarily in recognizing that “God works and labors for me in all things created on the face of the earth.”</a:t>
            </a:r>
            <a:r>
              <a:rPr lang="en-US" sz="1200" b="0" i="0" u="none" strike="noStrike" kern="1200" baseline="30000" dirty="0" smtClean="0">
                <a:solidFill>
                  <a:schemeClr val="tx1"/>
                </a:solidFill>
                <a:effectLst/>
                <a:latin typeface="+mn-lt"/>
                <a:ea typeface="+mn-ea"/>
                <a:cs typeface="+mn-cs"/>
                <a:hlinkClick r:id="rId6"/>
              </a:rPr>
              <a:t>[10]</a:t>
            </a:r>
            <a:r>
              <a:rPr lang="en-US" sz="1200" b="0" i="0" kern="1200" dirty="0" smtClean="0">
                <a:solidFill>
                  <a:schemeClr val="tx1"/>
                </a:solidFill>
                <a:effectLst/>
                <a:latin typeface="+mn-lt"/>
                <a:ea typeface="+mn-ea"/>
                <a:cs typeface="+mn-cs"/>
              </a:rPr>
              <a:t> Actions and decisions, therefore, must be accompanied by a careful, meditative, prayerful reading of experience. And the life of the spirit has its own criteria. For example, when a proposal for reform is made, for Francis it is not only the proposal itself that is important, but also the spirit – good or bad – that carries it forward. This emerges not only from what is proposed, but also from the way, the language in which that proposal is expressed. The </a:t>
            </a:r>
            <a:r>
              <a:rPr lang="en-US" sz="1200" b="0" i="1" kern="1200" dirty="0" smtClean="0">
                <a:solidFill>
                  <a:schemeClr val="tx1"/>
                </a:solidFill>
                <a:effectLst/>
                <a:latin typeface="+mn-lt"/>
                <a:ea typeface="+mn-ea"/>
                <a:cs typeface="+mn-cs"/>
              </a:rPr>
              <a:t>Spiritual Exercises</a:t>
            </a:r>
            <a:r>
              <a:rPr lang="en-US" sz="1200" b="0" i="0" kern="1200" dirty="0" smtClean="0">
                <a:solidFill>
                  <a:schemeClr val="tx1"/>
                </a:solidFill>
                <a:effectLst/>
                <a:latin typeface="+mn-lt"/>
                <a:ea typeface="+mn-ea"/>
                <a:cs typeface="+mn-cs"/>
              </a:rPr>
              <a:t> of St. Ignatius, after all – as the semiotician Roland Barthes</a:t>
            </a:r>
            <a:r>
              <a:rPr lang="en-US" sz="1200" b="0" i="0" u="none" strike="noStrike" kern="1200" baseline="30000" dirty="0" smtClean="0">
                <a:solidFill>
                  <a:schemeClr val="tx1"/>
                </a:solidFill>
                <a:effectLst/>
                <a:latin typeface="+mn-lt"/>
                <a:ea typeface="+mn-ea"/>
                <a:cs typeface="+mn-cs"/>
                <a:hlinkClick r:id="rId7"/>
              </a:rPr>
              <a:t>[11]</a:t>
            </a:r>
            <a:r>
              <a:rPr lang="en-US" sz="1200" b="0" i="0" kern="1200" dirty="0" smtClean="0">
                <a:solidFill>
                  <a:schemeClr val="tx1"/>
                </a:solidFill>
                <a:effectLst/>
                <a:latin typeface="+mn-lt"/>
                <a:ea typeface="+mn-ea"/>
                <a:cs typeface="+mn-cs"/>
              </a:rPr>
              <a:t> had well understood – generate a language that gives priority to discernment</a:t>
            </a:r>
            <a:r>
              <a:rPr lang="en-US" sz="1200" b="0" i="1" kern="1200" dirty="0" smtClean="0">
                <a:solidFill>
                  <a:schemeClr val="tx1"/>
                </a:solidFill>
                <a:effectLst/>
                <a:latin typeface="+mn-lt"/>
                <a:ea typeface="+mn-ea"/>
                <a:cs typeface="+mn-cs"/>
              </a:rPr>
              <a:t> note from the pope shared with La </a:t>
            </a:r>
            <a:r>
              <a:rPr lang="en-US" sz="1200" b="0" i="1" kern="1200" dirty="0" err="1" smtClean="0">
                <a:solidFill>
                  <a:schemeClr val="tx1"/>
                </a:solidFill>
                <a:effectLst/>
                <a:latin typeface="+mn-lt"/>
                <a:ea typeface="+mn-ea"/>
                <a:cs typeface="+mn-cs"/>
              </a:rPr>
              <a:t>Civiltà</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Cattolica</a:t>
            </a:r>
            <a:endParaRPr lang="en-US" sz="1200" b="0" i="0" kern="1200" dirty="0" smtClean="0">
              <a:solidFill>
                <a:schemeClr val="tx1"/>
              </a:solidFill>
              <a:effectLst/>
              <a:latin typeface="+mn-lt"/>
              <a:ea typeface="+mn-ea"/>
              <a:cs typeface="+mn-cs"/>
            </a:endParaRPr>
          </a:p>
          <a:p>
            <a:endParaRPr lang="en-US" altLang="en-US" dirty="0" smtClean="0"/>
          </a:p>
          <a:p>
            <a:endParaRPr lang="en-US" altLang="en-US" dirty="0" smtClean="0"/>
          </a:p>
        </p:txBody>
      </p:sp>
      <p:sp>
        <p:nvSpPr>
          <p:cNvPr id="14746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itchFamily="34" charset="0"/>
                <a:cs typeface="Arial" charset="0"/>
              </a:defRPr>
            </a:lvl1pPr>
            <a:lvl2pPr marL="746125" indent="-287338">
              <a:defRPr>
                <a:solidFill>
                  <a:schemeClr val="tx1"/>
                </a:solidFill>
                <a:latin typeface="Gill Sans MT" pitchFamily="34" charset="0"/>
                <a:cs typeface="Arial" charset="0"/>
              </a:defRPr>
            </a:lvl2pPr>
            <a:lvl3pPr marL="1149350" indent="-228600">
              <a:defRPr>
                <a:solidFill>
                  <a:schemeClr val="tx1"/>
                </a:solidFill>
                <a:latin typeface="Gill Sans MT" pitchFamily="34" charset="0"/>
                <a:cs typeface="Arial" charset="0"/>
              </a:defRPr>
            </a:lvl3pPr>
            <a:lvl4pPr marL="1609725" indent="-228600">
              <a:defRPr>
                <a:solidFill>
                  <a:schemeClr val="tx1"/>
                </a:solidFill>
                <a:latin typeface="Gill Sans MT" pitchFamily="34" charset="0"/>
                <a:cs typeface="Arial" charset="0"/>
              </a:defRPr>
            </a:lvl4pPr>
            <a:lvl5pPr marL="2070100" indent="-228600">
              <a:defRPr>
                <a:solidFill>
                  <a:schemeClr val="tx1"/>
                </a:solidFill>
                <a:latin typeface="Gill Sans MT" pitchFamily="34" charset="0"/>
                <a:cs typeface="Arial" charset="0"/>
              </a:defRPr>
            </a:lvl5pPr>
            <a:lvl6pPr marL="2527300" indent="-228600" eaLnBrk="0" fontAlgn="base" hangingPunct="0">
              <a:spcBef>
                <a:spcPct val="0"/>
              </a:spcBef>
              <a:spcAft>
                <a:spcPct val="0"/>
              </a:spcAft>
              <a:defRPr>
                <a:solidFill>
                  <a:schemeClr val="tx1"/>
                </a:solidFill>
                <a:latin typeface="Gill Sans MT" pitchFamily="34" charset="0"/>
                <a:cs typeface="Arial" charset="0"/>
              </a:defRPr>
            </a:lvl6pPr>
            <a:lvl7pPr marL="2984500" indent="-228600" eaLnBrk="0" fontAlgn="base" hangingPunct="0">
              <a:spcBef>
                <a:spcPct val="0"/>
              </a:spcBef>
              <a:spcAft>
                <a:spcPct val="0"/>
              </a:spcAft>
              <a:defRPr>
                <a:solidFill>
                  <a:schemeClr val="tx1"/>
                </a:solidFill>
                <a:latin typeface="Gill Sans MT" pitchFamily="34" charset="0"/>
                <a:cs typeface="Arial" charset="0"/>
              </a:defRPr>
            </a:lvl7pPr>
            <a:lvl8pPr marL="3441700" indent="-228600" eaLnBrk="0" fontAlgn="base" hangingPunct="0">
              <a:spcBef>
                <a:spcPct val="0"/>
              </a:spcBef>
              <a:spcAft>
                <a:spcPct val="0"/>
              </a:spcAft>
              <a:defRPr>
                <a:solidFill>
                  <a:schemeClr val="tx1"/>
                </a:solidFill>
                <a:latin typeface="Gill Sans MT" pitchFamily="34" charset="0"/>
                <a:cs typeface="Arial" charset="0"/>
              </a:defRPr>
            </a:lvl8pPr>
            <a:lvl9pPr marL="3898900" indent="-228600" eaLnBrk="0" fontAlgn="base" hangingPunct="0">
              <a:spcBef>
                <a:spcPct val="0"/>
              </a:spcBef>
              <a:spcAft>
                <a:spcPct val="0"/>
              </a:spcAft>
              <a:defRPr>
                <a:solidFill>
                  <a:schemeClr val="tx1"/>
                </a:solidFill>
                <a:latin typeface="Gill Sans MT" pitchFamily="34" charset="0"/>
                <a:cs typeface="Arial" charset="0"/>
              </a:defRPr>
            </a:lvl9pPr>
          </a:lstStyle>
          <a:p>
            <a:fld id="{93C87814-1E2C-4EB9-B8A9-6F356DB11F12}" type="slidenum">
              <a:rPr lang="fr-FR" altLang="en-US" smtClean="0">
                <a:latin typeface="Calibri" pitchFamily="34" charset="0"/>
              </a:rPr>
              <a:pPr/>
              <a:t>68</a:t>
            </a:fld>
            <a:endParaRPr lang="fr-FR" altLang="en-US" smtClean="0">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Cf African way to speak of synodality related to the notion of Church-Family, or in Latin America experience of CELAM, context of North America with multiculturalism and polarization/Europe France</a:t>
            </a:r>
          </a:p>
          <a:p>
            <a:r>
              <a:rPr lang="fr-FR" altLang="en-US" smtClean="0"/>
              <a:t>Example young auditor from Russia after the synod on youth</a:t>
            </a:r>
            <a:r>
              <a:rPr lang="en-US" altLang="en-US" smtClean="0"/>
              <a:t> or op/sj</a:t>
            </a:r>
          </a:p>
        </p:txBody>
      </p:sp>
      <p:sp>
        <p:nvSpPr>
          <p:cNvPr id="1454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itchFamily="34" charset="0"/>
                <a:cs typeface="Arial" charset="0"/>
              </a:defRPr>
            </a:lvl1pPr>
            <a:lvl2pPr marL="746125" indent="-287338">
              <a:defRPr>
                <a:solidFill>
                  <a:schemeClr val="tx1"/>
                </a:solidFill>
                <a:latin typeface="Gill Sans MT" pitchFamily="34" charset="0"/>
                <a:cs typeface="Arial" charset="0"/>
              </a:defRPr>
            </a:lvl2pPr>
            <a:lvl3pPr marL="1149350" indent="-228600">
              <a:defRPr>
                <a:solidFill>
                  <a:schemeClr val="tx1"/>
                </a:solidFill>
                <a:latin typeface="Gill Sans MT" pitchFamily="34" charset="0"/>
                <a:cs typeface="Arial" charset="0"/>
              </a:defRPr>
            </a:lvl3pPr>
            <a:lvl4pPr marL="1609725" indent="-228600">
              <a:defRPr>
                <a:solidFill>
                  <a:schemeClr val="tx1"/>
                </a:solidFill>
                <a:latin typeface="Gill Sans MT" pitchFamily="34" charset="0"/>
                <a:cs typeface="Arial" charset="0"/>
              </a:defRPr>
            </a:lvl4pPr>
            <a:lvl5pPr marL="2070100" indent="-228600">
              <a:defRPr>
                <a:solidFill>
                  <a:schemeClr val="tx1"/>
                </a:solidFill>
                <a:latin typeface="Gill Sans MT" pitchFamily="34" charset="0"/>
                <a:cs typeface="Arial" charset="0"/>
              </a:defRPr>
            </a:lvl5pPr>
            <a:lvl6pPr marL="2527300" indent="-228600" eaLnBrk="0" fontAlgn="base" hangingPunct="0">
              <a:spcBef>
                <a:spcPct val="0"/>
              </a:spcBef>
              <a:spcAft>
                <a:spcPct val="0"/>
              </a:spcAft>
              <a:defRPr>
                <a:solidFill>
                  <a:schemeClr val="tx1"/>
                </a:solidFill>
                <a:latin typeface="Gill Sans MT" pitchFamily="34" charset="0"/>
                <a:cs typeface="Arial" charset="0"/>
              </a:defRPr>
            </a:lvl6pPr>
            <a:lvl7pPr marL="2984500" indent="-228600" eaLnBrk="0" fontAlgn="base" hangingPunct="0">
              <a:spcBef>
                <a:spcPct val="0"/>
              </a:spcBef>
              <a:spcAft>
                <a:spcPct val="0"/>
              </a:spcAft>
              <a:defRPr>
                <a:solidFill>
                  <a:schemeClr val="tx1"/>
                </a:solidFill>
                <a:latin typeface="Gill Sans MT" pitchFamily="34" charset="0"/>
                <a:cs typeface="Arial" charset="0"/>
              </a:defRPr>
            </a:lvl7pPr>
            <a:lvl8pPr marL="3441700" indent="-228600" eaLnBrk="0" fontAlgn="base" hangingPunct="0">
              <a:spcBef>
                <a:spcPct val="0"/>
              </a:spcBef>
              <a:spcAft>
                <a:spcPct val="0"/>
              </a:spcAft>
              <a:defRPr>
                <a:solidFill>
                  <a:schemeClr val="tx1"/>
                </a:solidFill>
                <a:latin typeface="Gill Sans MT" pitchFamily="34" charset="0"/>
                <a:cs typeface="Arial" charset="0"/>
              </a:defRPr>
            </a:lvl8pPr>
            <a:lvl9pPr marL="3898900" indent="-228600" eaLnBrk="0" fontAlgn="base" hangingPunct="0">
              <a:spcBef>
                <a:spcPct val="0"/>
              </a:spcBef>
              <a:spcAft>
                <a:spcPct val="0"/>
              </a:spcAft>
              <a:defRPr>
                <a:solidFill>
                  <a:schemeClr val="tx1"/>
                </a:solidFill>
                <a:latin typeface="Gill Sans MT" pitchFamily="34" charset="0"/>
                <a:cs typeface="Arial" charset="0"/>
              </a:defRPr>
            </a:lvl9pPr>
          </a:lstStyle>
          <a:p>
            <a:fld id="{E57CEA93-CBB7-4BFD-A1F9-07ACDCD426FC}" type="slidenum">
              <a:rPr lang="fr-FR" altLang="en-US" smtClean="0">
                <a:latin typeface="Calibri" pitchFamily="34" charset="0"/>
              </a:rPr>
              <a:pPr/>
              <a:t>69</a:t>
            </a:fld>
            <a:endParaRPr lang="fr-FR" altLang="en-US" smtClean="0">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05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itchFamily="34" charset="0"/>
                <a:cs typeface="Arial" charset="0"/>
              </a:defRPr>
            </a:lvl1pPr>
            <a:lvl2pPr marL="746125" indent="-287338">
              <a:defRPr>
                <a:solidFill>
                  <a:schemeClr val="tx1"/>
                </a:solidFill>
                <a:latin typeface="Gill Sans MT" pitchFamily="34" charset="0"/>
                <a:cs typeface="Arial" charset="0"/>
              </a:defRPr>
            </a:lvl2pPr>
            <a:lvl3pPr marL="1149350" indent="-228600">
              <a:defRPr>
                <a:solidFill>
                  <a:schemeClr val="tx1"/>
                </a:solidFill>
                <a:latin typeface="Gill Sans MT" pitchFamily="34" charset="0"/>
                <a:cs typeface="Arial" charset="0"/>
              </a:defRPr>
            </a:lvl3pPr>
            <a:lvl4pPr marL="1609725" indent="-228600">
              <a:defRPr>
                <a:solidFill>
                  <a:schemeClr val="tx1"/>
                </a:solidFill>
                <a:latin typeface="Gill Sans MT" pitchFamily="34" charset="0"/>
                <a:cs typeface="Arial" charset="0"/>
              </a:defRPr>
            </a:lvl4pPr>
            <a:lvl5pPr marL="2070100" indent="-228600">
              <a:defRPr>
                <a:solidFill>
                  <a:schemeClr val="tx1"/>
                </a:solidFill>
                <a:latin typeface="Gill Sans MT" pitchFamily="34" charset="0"/>
                <a:cs typeface="Arial" charset="0"/>
              </a:defRPr>
            </a:lvl5pPr>
            <a:lvl6pPr marL="2527300" indent="-228600" eaLnBrk="0" fontAlgn="base" hangingPunct="0">
              <a:spcBef>
                <a:spcPct val="0"/>
              </a:spcBef>
              <a:spcAft>
                <a:spcPct val="0"/>
              </a:spcAft>
              <a:defRPr>
                <a:solidFill>
                  <a:schemeClr val="tx1"/>
                </a:solidFill>
                <a:latin typeface="Gill Sans MT" pitchFamily="34" charset="0"/>
                <a:cs typeface="Arial" charset="0"/>
              </a:defRPr>
            </a:lvl6pPr>
            <a:lvl7pPr marL="2984500" indent="-228600" eaLnBrk="0" fontAlgn="base" hangingPunct="0">
              <a:spcBef>
                <a:spcPct val="0"/>
              </a:spcBef>
              <a:spcAft>
                <a:spcPct val="0"/>
              </a:spcAft>
              <a:defRPr>
                <a:solidFill>
                  <a:schemeClr val="tx1"/>
                </a:solidFill>
                <a:latin typeface="Gill Sans MT" pitchFamily="34" charset="0"/>
                <a:cs typeface="Arial" charset="0"/>
              </a:defRPr>
            </a:lvl7pPr>
            <a:lvl8pPr marL="3441700" indent="-228600" eaLnBrk="0" fontAlgn="base" hangingPunct="0">
              <a:spcBef>
                <a:spcPct val="0"/>
              </a:spcBef>
              <a:spcAft>
                <a:spcPct val="0"/>
              </a:spcAft>
              <a:defRPr>
                <a:solidFill>
                  <a:schemeClr val="tx1"/>
                </a:solidFill>
                <a:latin typeface="Gill Sans MT" pitchFamily="34" charset="0"/>
                <a:cs typeface="Arial" charset="0"/>
              </a:defRPr>
            </a:lvl8pPr>
            <a:lvl9pPr marL="3898900" indent="-228600" eaLnBrk="0" fontAlgn="base" hangingPunct="0">
              <a:spcBef>
                <a:spcPct val="0"/>
              </a:spcBef>
              <a:spcAft>
                <a:spcPct val="0"/>
              </a:spcAft>
              <a:defRPr>
                <a:solidFill>
                  <a:schemeClr val="tx1"/>
                </a:solidFill>
                <a:latin typeface="Gill Sans MT" pitchFamily="34" charset="0"/>
                <a:cs typeface="Arial" charset="0"/>
              </a:defRPr>
            </a:lvl9pPr>
          </a:lstStyle>
          <a:p>
            <a:fld id="{32057E91-6ADA-4111-8FCA-4FE0DA8E0A00}" type="slidenum">
              <a:rPr lang="fr-FR" altLang="en-US" smtClean="0">
                <a:latin typeface="Calibri" pitchFamily="34" charset="0"/>
              </a:rPr>
              <a:pPr/>
              <a:t>70</a:t>
            </a:fld>
            <a:endParaRPr lang="fr-FR" alt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Espace réservé des commentaires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65760" indent="-283464" algn="just" eaLnBrk="1" fontAlgn="auto" hangingPunct="1">
              <a:spcAft>
                <a:spcPts val="0"/>
              </a:spcAft>
              <a:buFont typeface="Wingdings 2"/>
              <a:buChar char=""/>
              <a:defRPr/>
            </a:pPr>
            <a:r>
              <a:rPr lang="en-US" sz="1200" b="0" i="0" kern="1200" dirty="0" smtClean="0">
                <a:solidFill>
                  <a:schemeClr val="tx1"/>
                </a:solidFill>
                <a:effectLst/>
                <a:latin typeface="+mn-lt"/>
                <a:ea typeface="+mn-ea"/>
                <a:cs typeface="+mn-cs"/>
              </a:rPr>
              <a:t>The meeting between generations can be extremely fruitful for giving rise to hope. The prophet Joel teaches us this – I reminded young people at the pre-Synod meeting – and I consider it </a:t>
            </a:r>
            <a:r>
              <a:rPr lang="en-US" sz="1200" b="0" i="1" kern="1200" dirty="0" smtClean="0">
                <a:solidFill>
                  <a:schemeClr val="tx1"/>
                </a:solidFill>
                <a:effectLst/>
                <a:latin typeface="+mn-lt"/>
                <a:ea typeface="+mn-ea"/>
                <a:cs typeface="+mn-cs"/>
              </a:rPr>
              <a:t>the prophecy of our time</a:t>
            </a:r>
            <a:r>
              <a:rPr lang="en-US" sz="1200" b="0" i="0" kern="1200" dirty="0" smtClean="0">
                <a:solidFill>
                  <a:schemeClr val="tx1"/>
                </a:solidFill>
                <a:effectLst/>
                <a:latin typeface="+mn-lt"/>
                <a:ea typeface="+mn-ea"/>
                <a:cs typeface="+mn-cs"/>
              </a:rPr>
              <a:t>: “Your old men shall dream dreams, and your young men shall see visions” (2:28) and they will prophesy.</a:t>
            </a:r>
          </a:p>
          <a:p>
            <a:pPr marL="82296" indent="0" algn="r" eaLnBrk="1" fontAlgn="auto" hangingPunct="1">
              <a:spcAft>
                <a:spcPts val="0"/>
              </a:spcAft>
              <a:buFont typeface="Wingdings 2"/>
              <a:buNone/>
              <a:defRPr/>
            </a:pPr>
            <a:r>
              <a:rPr lang="en-US" sz="1200" b="0" i="1" kern="1200" dirty="0" smtClean="0">
                <a:solidFill>
                  <a:schemeClr val="tx1"/>
                </a:solidFill>
                <a:effectLst/>
                <a:latin typeface="+mn-lt"/>
                <a:ea typeface="+mn-ea"/>
                <a:cs typeface="+mn-cs"/>
              </a:rPr>
              <a:t>Address</a:t>
            </a:r>
            <a:r>
              <a:rPr lang="en-US" sz="1200" b="0" i="1" kern="1200" baseline="0" dirty="0" smtClean="0">
                <a:solidFill>
                  <a:schemeClr val="tx1"/>
                </a:solidFill>
                <a:effectLst/>
                <a:latin typeface="+mn-lt"/>
                <a:ea typeface="+mn-ea"/>
                <a:cs typeface="+mn-cs"/>
              </a:rPr>
              <a:t> of Pope Francis at the opening of the synod on youth, </a:t>
            </a:r>
            <a:r>
              <a:rPr lang="en-US" sz="1200" b="0" i="1" kern="1200" dirty="0" smtClean="0">
                <a:solidFill>
                  <a:schemeClr val="tx1"/>
                </a:solidFill>
                <a:effectLst/>
                <a:latin typeface="+mn-lt"/>
                <a:ea typeface="+mn-ea"/>
                <a:cs typeface="+mn-cs"/>
              </a:rPr>
              <a:t>3 October 2018</a:t>
            </a:r>
          </a:p>
          <a:p>
            <a:pPr marL="81465" algn="just" eaLnBrk="1" hangingPunct="1">
              <a:defRPr/>
            </a:pPr>
            <a:endParaRPr lang="en-US" altLang="en-US" dirty="0" smtClean="0"/>
          </a:p>
          <a:p>
            <a:pPr marL="81465" algn="just" eaLnBrk="1" hangingPunct="1">
              <a:defRPr/>
            </a:pPr>
            <a:r>
              <a:rPr lang="en-US" altLang="en-US" dirty="0" err="1" smtClean="0"/>
              <a:t>Cf</a:t>
            </a:r>
            <a:r>
              <a:rPr lang="en-US" altLang="en-US" dirty="0" smtClean="0"/>
              <a:t> </a:t>
            </a:r>
            <a:r>
              <a:rPr lang="en-US" altLang="en-US" b="1" dirty="0" smtClean="0"/>
              <a:t>CV Chapter 6 “Young People with Roots”</a:t>
            </a:r>
          </a:p>
          <a:p>
            <a:pPr marL="81465" algn="just" eaLnBrk="1" hangingPunct="1">
              <a:defRPr/>
            </a:pPr>
            <a:r>
              <a:rPr lang="fr-FR" altLang="en-US" dirty="0" smtClean="0"/>
              <a:t>The </a:t>
            </a:r>
            <a:r>
              <a:rPr lang="fr-FR" altLang="en-US" dirty="0" err="1" smtClean="0"/>
              <a:t>profecy</a:t>
            </a:r>
            <a:r>
              <a:rPr lang="fr-FR" altLang="en-US" dirty="0" smtClean="0"/>
              <a:t> of Joël in </a:t>
            </a:r>
            <a:r>
              <a:rPr lang="fr-FR" altLang="en-US" dirty="0" err="1" smtClean="0"/>
              <a:t>Act</a:t>
            </a:r>
            <a:r>
              <a:rPr lang="fr-FR" altLang="en-US" dirty="0" smtClean="0"/>
              <a:t> 2, 17 </a:t>
            </a:r>
            <a:r>
              <a:rPr lang="fr-FR" altLang="en-US" dirty="0" smtClean="0">
                <a:sym typeface="Wingdings" panose="05000000000000000000" pitchFamily="2" charset="2"/>
              </a:rPr>
              <a:t> </a:t>
            </a:r>
            <a:r>
              <a:rPr lang="fr-FR" altLang="en-US" dirty="0" smtClean="0"/>
              <a:t>CV 192 « The </a:t>
            </a:r>
            <a:r>
              <a:rPr lang="fr-FR" altLang="en-US" dirty="0" err="1" smtClean="0"/>
              <a:t>old</a:t>
            </a:r>
            <a:r>
              <a:rPr lang="fr-FR" altLang="en-US" dirty="0" smtClean="0"/>
              <a:t> </a:t>
            </a:r>
            <a:r>
              <a:rPr lang="fr-FR" altLang="en-US" dirty="0" err="1" smtClean="0"/>
              <a:t>dream</a:t>
            </a:r>
            <a:r>
              <a:rPr lang="fr-FR" altLang="en-US" dirty="0" smtClean="0"/>
              <a:t> </a:t>
            </a:r>
            <a:r>
              <a:rPr lang="fr-FR" altLang="en-US" dirty="0" err="1" smtClean="0"/>
              <a:t>dreams</a:t>
            </a:r>
            <a:r>
              <a:rPr lang="fr-FR" altLang="en-US" dirty="0" smtClean="0"/>
              <a:t> and the </a:t>
            </a:r>
            <a:r>
              <a:rPr lang="fr-FR" altLang="en-US" dirty="0" err="1" smtClean="0"/>
              <a:t>young</a:t>
            </a:r>
            <a:r>
              <a:rPr lang="fr-FR" altLang="en-US" dirty="0" smtClean="0"/>
              <a:t> </a:t>
            </a:r>
            <a:r>
              <a:rPr lang="fr-FR" altLang="en-US" dirty="0" err="1" smtClean="0"/>
              <a:t>see</a:t>
            </a:r>
            <a:r>
              <a:rPr lang="fr-FR" altLang="en-US" dirty="0" smtClean="0"/>
              <a:t> visions. How do </a:t>
            </a:r>
            <a:r>
              <a:rPr lang="fr-FR" altLang="en-US" dirty="0" err="1" smtClean="0"/>
              <a:t>we</a:t>
            </a:r>
            <a:r>
              <a:rPr lang="fr-FR" altLang="en-US" dirty="0" smtClean="0"/>
              <a:t> </a:t>
            </a:r>
            <a:r>
              <a:rPr lang="fr-FR" altLang="en-US" dirty="0" err="1" smtClean="0"/>
              <a:t>complement</a:t>
            </a:r>
            <a:r>
              <a:rPr lang="fr-FR" altLang="en-US" dirty="0" smtClean="0"/>
              <a:t> </a:t>
            </a:r>
            <a:r>
              <a:rPr lang="fr-FR" altLang="en-US" dirty="0" err="1" smtClean="0"/>
              <a:t>each</a:t>
            </a:r>
            <a:r>
              <a:rPr lang="fr-FR" altLang="en-US" dirty="0" smtClean="0"/>
              <a:t> </a:t>
            </a:r>
            <a:r>
              <a:rPr lang="fr-FR" altLang="en-US" dirty="0" err="1" smtClean="0"/>
              <a:t>other</a:t>
            </a:r>
            <a:r>
              <a:rPr lang="fr-FR" altLang="en-US" dirty="0" smtClean="0"/>
              <a:t>? »</a:t>
            </a:r>
            <a:endParaRPr lang="en-US" altLang="en-US" dirty="0" smtClean="0"/>
          </a:p>
          <a:p>
            <a:pPr marL="81465" algn="just" eaLnBrk="1" hangingPunct="1">
              <a:defRPr/>
            </a:pPr>
            <a:r>
              <a:rPr lang="en-US" altLang="en-US" dirty="0" smtClean="0"/>
              <a:t>CV 199 “If we journey together, young and old, we can be firmly rooted in the present, and from here, revisit the past and look to the future.  (…) Together, we can learn from one another, warm hearts, inspire minds with the light of the Gospel, and lend new strength to our hands. “</a:t>
            </a:r>
            <a:endParaRPr lang="fr-FR" altLang="en-US" dirty="0" smtClean="0"/>
          </a:p>
          <a:p>
            <a:pPr eaLnBrk="1" hangingPunct="1">
              <a:spcBef>
                <a:spcPct val="0"/>
              </a:spcBef>
              <a:defRPr/>
            </a:pPr>
            <a:endParaRPr lang="en-US" altLang="en-US" dirty="0" smtClean="0"/>
          </a:p>
        </p:txBody>
      </p:sp>
      <p:sp>
        <p:nvSpPr>
          <p:cNvPr id="849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itchFamily="34" charset="0"/>
                <a:cs typeface="Arial" charset="0"/>
              </a:defRPr>
            </a:lvl1pPr>
            <a:lvl2pPr marL="746125" indent="-287338">
              <a:defRPr>
                <a:solidFill>
                  <a:schemeClr val="tx1"/>
                </a:solidFill>
                <a:latin typeface="Gill Sans MT" pitchFamily="34" charset="0"/>
                <a:cs typeface="Arial" charset="0"/>
              </a:defRPr>
            </a:lvl2pPr>
            <a:lvl3pPr marL="1149350" indent="-228600">
              <a:defRPr>
                <a:solidFill>
                  <a:schemeClr val="tx1"/>
                </a:solidFill>
                <a:latin typeface="Gill Sans MT" pitchFamily="34" charset="0"/>
                <a:cs typeface="Arial" charset="0"/>
              </a:defRPr>
            </a:lvl3pPr>
            <a:lvl4pPr marL="1609725" indent="-228600">
              <a:defRPr>
                <a:solidFill>
                  <a:schemeClr val="tx1"/>
                </a:solidFill>
                <a:latin typeface="Gill Sans MT" pitchFamily="34" charset="0"/>
                <a:cs typeface="Arial" charset="0"/>
              </a:defRPr>
            </a:lvl4pPr>
            <a:lvl5pPr marL="2070100" indent="-228600">
              <a:defRPr>
                <a:solidFill>
                  <a:schemeClr val="tx1"/>
                </a:solidFill>
                <a:latin typeface="Gill Sans MT" pitchFamily="34" charset="0"/>
                <a:cs typeface="Arial" charset="0"/>
              </a:defRPr>
            </a:lvl5pPr>
            <a:lvl6pPr marL="2527300" indent="-228600" eaLnBrk="0" fontAlgn="base" hangingPunct="0">
              <a:spcBef>
                <a:spcPct val="0"/>
              </a:spcBef>
              <a:spcAft>
                <a:spcPct val="0"/>
              </a:spcAft>
              <a:defRPr>
                <a:solidFill>
                  <a:schemeClr val="tx1"/>
                </a:solidFill>
                <a:latin typeface="Gill Sans MT" pitchFamily="34" charset="0"/>
                <a:cs typeface="Arial" charset="0"/>
              </a:defRPr>
            </a:lvl6pPr>
            <a:lvl7pPr marL="2984500" indent="-228600" eaLnBrk="0" fontAlgn="base" hangingPunct="0">
              <a:spcBef>
                <a:spcPct val="0"/>
              </a:spcBef>
              <a:spcAft>
                <a:spcPct val="0"/>
              </a:spcAft>
              <a:defRPr>
                <a:solidFill>
                  <a:schemeClr val="tx1"/>
                </a:solidFill>
                <a:latin typeface="Gill Sans MT" pitchFamily="34" charset="0"/>
                <a:cs typeface="Arial" charset="0"/>
              </a:defRPr>
            </a:lvl7pPr>
            <a:lvl8pPr marL="3441700" indent="-228600" eaLnBrk="0" fontAlgn="base" hangingPunct="0">
              <a:spcBef>
                <a:spcPct val="0"/>
              </a:spcBef>
              <a:spcAft>
                <a:spcPct val="0"/>
              </a:spcAft>
              <a:defRPr>
                <a:solidFill>
                  <a:schemeClr val="tx1"/>
                </a:solidFill>
                <a:latin typeface="Gill Sans MT" pitchFamily="34" charset="0"/>
                <a:cs typeface="Arial" charset="0"/>
              </a:defRPr>
            </a:lvl8pPr>
            <a:lvl9pPr marL="3898900" indent="-228600" eaLnBrk="0" fontAlgn="base" hangingPunct="0">
              <a:spcBef>
                <a:spcPct val="0"/>
              </a:spcBef>
              <a:spcAft>
                <a:spcPct val="0"/>
              </a:spcAft>
              <a:defRPr>
                <a:solidFill>
                  <a:schemeClr val="tx1"/>
                </a:solidFill>
                <a:latin typeface="Gill Sans MT" pitchFamily="34" charset="0"/>
                <a:cs typeface="Arial" charset="0"/>
              </a:defRPr>
            </a:lvl9pPr>
          </a:lstStyle>
          <a:p>
            <a:fld id="{9D63DDB7-9110-401F-A13B-DB99C76B2666}" type="slidenum">
              <a:rPr lang="fr-FR" altLang="en-US" smtClean="0">
                <a:latin typeface="Calibri" pitchFamily="34" charset="0"/>
              </a:rPr>
              <a:pPr/>
              <a:t>9</a:t>
            </a:fld>
            <a:endParaRPr lang="fr-FR" alt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Paths of fraternity</a:t>
            </a:r>
            <a:endParaRPr lang="en-US" altLang="en-US" dirty="0" smtClean="0"/>
          </a:p>
          <a:p>
            <a:pPr eaLnBrk="1" hangingPunct="1">
              <a:spcBef>
                <a:spcPct val="0"/>
              </a:spcBef>
            </a:pPr>
            <a:r>
              <a:rPr lang="en-US" altLang="en-US" dirty="0" smtClean="0"/>
              <a:t>CV 174. I want to encourage all of you in this effort, because </a:t>
            </a:r>
            <a:r>
              <a:rPr lang="en-US" altLang="en-US" b="1" dirty="0" smtClean="0"/>
              <a:t>I know that “your young hearts want to build a better world.  I have been following news reports of the many young people throughout the world who have taken to the streets to express the desire for a more just and fraternal society.  Young people taking to the streets!  The young want to be protagonists of change.</a:t>
            </a:r>
            <a:r>
              <a:rPr lang="en-US" altLang="en-US" dirty="0" smtClean="0"/>
              <a:t>  Please, do not leave it to others to be protagonists of change. You are the ones who hold the future!  </a:t>
            </a:r>
            <a:r>
              <a:rPr lang="en-US" altLang="en-US" b="1" dirty="0" smtClean="0"/>
              <a:t>Through you, the future enters into the world.  I ask you also to be protagonists of this transformation.  You are the ones who hold the key to the future! </a:t>
            </a:r>
            <a:r>
              <a:rPr lang="en-US" altLang="en-US" dirty="0" smtClean="0"/>
              <a:t>  Continue to fight apathy and to offer a Christian response to the social and political troubles emerging in different parts of the world.  I ask you to build the future, to work for a better world.  </a:t>
            </a:r>
            <a:r>
              <a:rPr lang="en-US" altLang="en-US" b="1" dirty="0" smtClean="0"/>
              <a:t>Dear young people, please, do not be bystanders in life.  Get involved! </a:t>
            </a:r>
            <a:r>
              <a:rPr lang="en-US" altLang="en-US" dirty="0" smtClean="0"/>
              <a:t> Jesus was not a bystander.  He got involved.  Don’t stand aloof, but immerse yourselves in the reality of life, as Jesus did”.[92] </a:t>
            </a:r>
            <a:endParaRPr lang="fr-FR" altLang="en-US" dirty="0" smtClean="0"/>
          </a:p>
          <a:p>
            <a:pPr eaLnBrk="1" hangingPunct="1">
              <a:spcBef>
                <a:spcPct val="0"/>
              </a:spcBef>
            </a:pPr>
            <a:r>
              <a:rPr lang="en-US" altLang="en-US" dirty="0" smtClean="0"/>
              <a:t> </a:t>
            </a:r>
          </a:p>
        </p:txBody>
      </p:sp>
      <p:sp>
        <p:nvSpPr>
          <p:cNvPr id="942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itchFamily="34" charset="0"/>
                <a:cs typeface="Arial" charset="0"/>
              </a:defRPr>
            </a:lvl1pPr>
            <a:lvl2pPr marL="746125" indent="-287338">
              <a:defRPr>
                <a:solidFill>
                  <a:schemeClr val="tx1"/>
                </a:solidFill>
                <a:latin typeface="Gill Sans MT" pitchFamily="34" charset="0"/>
                <a:cs typeface="Arial" charset="0"/>
              </a:defRPr>
            </a:lvl2pPr>
            <a:lvl3pPr marL="1149350" indent="-228600">
              <a:defRPr>
                <a:solidFill>
                  <a:schemeClr val="tx1"/>
                </a:solidFill>
                <a:latin typeface="Gill Sans MT" pitchFamily="34" charset="0"/>
                <a:cs typeface="Arial" charset="0"/>
              </a:defRPr>
            </a:lvl3pPr>
            <a:lvl4pPr marL="1609725" indent="-228600">
              <a:defRPr>
                <a:solidFill>
                  <a:schemeClr val="tx1"/>
                </a:solidFill>
                <a:latin typeface="Gill Sans MT" pitchFamily="34" charset="0"/>
                <a:cs typeface="Arial" charset="0"/>
              </a:defRPr>
            </a:lvl4pPr>
            <a:lvl5pPr marL="2070100" indent="-228600">
              <a:defRPr>
                <a:solidFill>
                  <a:schemeClr val="tx1"/>
                </a:solidFill>
                <a:latin typeface="Gill Sans MT" pitchFamily="34" charset="0"/>
                <a:cs typeface="Arial" charset="0"/>
              </a:defRPr>
            </a:lvl5pPr>
            <a:lvl6pPr marL="2527300" indent="-228600" eaLnBrk="0" fontAlgn="base" hangingPunct="0">
              <a:spcBef>
                <a:spcPct val="0"/>
              </a:spcBef>
              <a:spcAft>
                <a:spcPct val="0"/>
              </a:spcAft>
              <a:defRPr>
                <a:solidFill>
                  <a:schemeClr val="tx1"/>
                </a:solidFill>
                <a:latin typeface="Gill Sans MT" pitchFamily="34" charset="0"/>
                <a:cs typeface="Arial" charset="0"/>
              </a:defRPr>
            </a:lvl6pPr>
            <a:lvl7pPr marL="2984500" indent="-228600" eaLnBrk="0" fontAlgn="base" hangingPunct="0">
              <a:spcBef>
                <a:spcPct val="0"/>
              </a:spcBef>
              <a:spcAft>
                <a:spcPct val="0"/>
              </a:spcAft>
              <a:defRPr>
                <a:solidFill>
                  <a:schemeClr val="tx1"/>
                </a:solidFill>
                <a:latin typeface="Gill Sans MT" pitchFamily="34" charset="0"/>
                <a:cs typeface="Arial" charset="0"/>
              </a:defRPr>
            </a:lvl7pPr>
            <a:lvl8pPr marL="3441700" indent="-228600" eaLnBrk="0" fontAlgn="base" hangingPunct="0">
              <a:spcBef>
                <a:spcPct val="0"/>
              </a:spcBef>
              <a:spcAft>
                <a:spcPct val="0"/>
              </a:spcAft>
              <a:defRPr>
                <a:solidFill>
                  <a:schemeClr val="tx1"/>
                </a:solidFill>
                <a:latin typeface="Gill Sans MT" pitchFamily="34" charset="0"/>
                <a:cs typeface="Arial" charset="0"/>
              </a:defRPr>
            </a:lvl8pPr>
            <a:lvl9pPr marL="3898900" indent="-228600" eaLnBrk="0" fontAlgn="base" hangingPunct="0">
              <a:spcBef>
                <a:spcPct val="0"/>
              </a:spcBef>
              <a:spcAft>
                <a:spcPct val="0"/>
              </a:spcAft>
              <a:defRPr>
                <a:solidFill>
                  <a:schemeClr val="tx1"/>
                </a:solidFill>
                <a:latin typeface="Gill Sans MT" pitchFamily="34" charset="0"/>
                <a:cs typeface="Arial" charset="0"/>
              </a:defRPr>
            </a:lvl9pPr>
          </a:lstStyle>
          <a:p>
            <a:fld id="{B47DA7E1-B49A-49A5-8B36-C3DEEDAA52DD}" type="slidenum">
              <a:rPr lang="fr-FR" altLang="en-US" smtClean="0">
                <a:latin typeface="Calibri" pitchFamily="34" charset="0"/>
              </a:rPr>
              <a:pPr/>
              <a:t>12</a:t>
            </a:fld>
            <a:endParaRPr lang="fr-FR" alt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http://w2.vatican.va/content/francesco/en/speeches/2015/october/documents/papa-francesco_20151017_50-anniversario-sinodo.html</a:t>
            </a:r>
          </a:p>
          <a:p>
            <a:endParaRPr lang="fr-FR" altLang="en-US" smtClean="0"/>
          </a:p>
          <a:p>
            <a:r>
              <a:rPr lang="en-US" altLang="en-US" smtClean="0"/>
              <a:t>We must continue along this path. The world in which we live, and which we are called to love and serve, even with its contradictions, demands that the Church strengthen cooperation in all areas of her mission. It is precisely this path of </a:t>
            </a:r>
            <a:r>
              <a:rPr lang="en-US" altLang="en-US" i="1" smtClean="0"/>
              <a:t>synodality</a:t>
            </a:r>
            <a:r>
              <a:rPr lang="en-US" altLang="en-US" smtClean="0"/>
              <a:t> which God expects of the Church of the third millennium.</a:t>
            </a:r>
          </a:p>
          <a:p>
            <a:r>
              <a:rPr lang="en-US" altLang="en-US" smtClean="0"/>
              <a:t>***</a:t>
            </a:r>
          </a:p>
          <a:p>
            <a:r>
              <a:rPr lang="en-US" altLang="en-US" smtClean="0"/>
              <a:t>What the Lord is asking of us is already in some sense present in the very word “synod”. Journeying together — laity, pastors, the Bishop of Rome — is an easy concept to put into words, but not so easy to put into practice.</a:t>
            </a:r>
          </a:p>
          <a:p>
            <a:endParaRPr lang="en-US" altLang="en-US" smtClean="0"/>
          </a:p>
        </p:txBody>
      </p:sp>
      <p:sp>
        <p:nvSpPr>
          <p:cNvPr id="880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itchFamily="34" charset="0"/>
                <a:cs typeface="Arial" charset="0"/>
              </a:defRPr>
            </a:lvl1pPr>
            <a:lvl2pPr marL="746125" indent="-287338">
              <a:defRPr>
                <a:solidFill>
                  <a:schemeClr val="tx1"/>
                </a:solidFill>
                <a:latin typeface="Gill Sans MT" pitchFamily="34" charset="0"/>
                <a:cs typeface="Arial" charset="0"/>
              </a:defRPr>
            </a:lvl2pPr>
            <a:lvl3pPr marL="1149350" indent="-228600">
              <a:defRPr>
                <a:solidFill>
                  <a:schemeClr val="tx1"/>
                </a:solidFill>
                <a:latin typeface="Gill Sans MT" pitchFamily="34" charset="0"/>
                <a:cs typeface="Arial" charset="0"/>
              </a:defRPr>
            </a:lvl3pPr>
            <a:lvl4pPr marL="1609725" indent="-228600">
              <a:defRPr>
                <a:solidFill>
                  <a:schemeClr val="tx1"/>
                </a:solidFill>
                <a:latin typeface="Gill Sans MT" pitchFamily="34" charset="0"/>
                <a:cs typeface="Arial" charset="0"/>
              </a:defRPr>
            </a:lvl4pPr>
            <a:lvl5pPr marL="2070100" indent="-228600">
              <a:defRPr>
                <a:solidFill>
                  <a:schemeClr val="tx1"/>
                </a:solidFill>
                <a:latin typeface="Gill Sans MT" pitchFamily="34" charset="0"/>
                <a:cs typeface="Arial" charset="0"/>
              </a:defRPr>
            </a:lvl5pPr>
            <a:lvl6pPr marL="2527300" indent="-228600" eaLnBrk="0" fontAlgn="base" hangingPunct="0">
              <a:spcBef>
                <a:spcPct val="0"/>
              </a:spcBef>
              <a:spcAft>
                <a:spcPct val="0"/>
              </a:spcAft>
              <a:defRPr>
                <a:solidFill>
                  <a:schemeClr val="tx1"/>
                </a:solidFill>
                <a:latin typeface="Gill Sans MT" pitchFamily="34" charset="0"/>
                <a:cs typeface="Arial" charset="0"/>
              </a:defRPr>
            </a:lvl6pPr>
            <a:lvl7pPr marL="2984500" indent="-228600" eaLnBrk="0" fontAlgn="base" hangingPunct="0">
              <a:spcBef>
                <a:spcPct val="0"/>
              </a:spcBef>
              <a:spcAft>
                <a:spcPct val="0"/>
              </a:spcAft>
              <a:defRPr>
                <a:solidFill>
                  <a:schemeClr val="tx1"/>
                </a:solidFill>
                <a:latin typeface="Gill Sans MT" pitchFamily="34" charset="0"/>
                <a:cs typeface="Arial" charset="0"/>
              </a:defRPr>
            </a:lvl7pPr>
            <a:lvl8pPr marL="3441700" indent="-228600" eaLnBrk="0" fontAlgn="base" hangingPunct="0">
              <a:spcBef>
                <a:spcPct val="0"/>
              </a:spcBef>
              <a:spcAft>
                <a:spcPct val="0"/>
              </a:spcAft>
              <a:defRPr>
                <a:solidFill>
                  <a:schemeClr val="tx1"/>
                </a:solidFill>
                <a:latin typeface="Gill Sans MT" pitchFamily="34" charset="0"/>
                <a:cs typeface="Arial" charset="0"/>
              </a:defRPr>
            </a:lvl8pPr>
            <a:lvl9pPr marL="3898900" indent="-228600" eaLnBrk="0" fontAlgn="base" hangingPunct="0">
              <a:spcBef>
                <a:spcPct val="0"/>
              </a:spcBef>
              <a:spcAft>
                <a:spcPct val="0"/>
              </a:spcAft>
              <a:defRPr>
                <a:solidFill>
                  <a:schemeClr val="tx1"/>
                </a:solidFill>
                <a:latin typeface="Gill Sans MT" pitchFamily="34" charset="0"/>
                <a:cs typeface="Arial" charset="0"/>
              </a:defRPr>
            </a:lvl9pPr>
          </a:lstStyle>
          <a:p>
            <a:fld id="{BECCE03B-6E80-458D-AE08-7F36FC0BB25B}" type="slidenum">
              <a:rPr lang="fr-FR" altLang="en-US" smtClean="0">
                <a:latin typeface="Calibri" pitchFamily="34" charset="0"/>
              </a:rPr>
              <a:pPr/>
              <a:t>13</a:t>
            </a:fld>
            <a:endParaRPr lang="fr-FR" alt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1" kern="1200" dirty="0" smtClean="0">
                <a:solidFill>
                  <a:schemeClr val="tx1"/>
                </a:solidFill>
                <a:effectLst/>
                <a:latin typeface="+mn-lt"/>
                <a:ea typeface="+mn-ea"/>
                <a:cs typeface="+mn-cs"/>
              </a:rPr>
              <a:t>Spiritual, pastoral and missionary conversion</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118. Pope Francis often reminds us that this is not possible without a serious journey of conversion. We are aware that it is not just a question of starting up new activities, nor do we want to write “vast apostolic projects, meticulously planned, just like defeated generals” (Francis, </a:t>
            </a:r>
            <a:r>
              <a:rPr lang="en-US" sz="1200" b="0" i="1" kern="1200" dirty="0" err="1" smtClean="0">
                <a:solidFill>
                  <a:schemeClr val="tx1"/>
                </a:solidFill>
                <a:effectLst/>
                <a:latin typeface="+mn-lt"/>
                <a:ea typeface="+mn-ea"/>
                <a:cs typeface="+mn-cs"/>
                <a:hlinkClick r:id="rId3"/>
              </a:rPr>
              <a:t>Evangelii</a:t>
            </a:r>
            <a:r>
              <a:rPr lang="en-US" sz="1200" b="0" i="1" kern="1200" dirty="0" smtClean="0">
                <a:solidFill>
                  <a:schemeClr val="tx1"/>
                </a:solidFill>
                <a:effectLst/>
                <a:latin typeface="+mn-lt"/>
                <a:ea typeface="+mn-ea"/>
                <a:cs typeface="+mn-cs"/>
                <a:hlinkClick r:id="rId3"/>
              </a:rPr>
              <a:t> </a:t>
            </a:r>
            <a:r>
              <a:rPr lang="en-US" sz="1200" b="0" i="1" kern="1200" dirty="0" err="1" smtClean="0">
                <a:solidFill>
                  <a:schemeClr val="tx1"/>
                </a:solidFill>
                <a:effectLst/>
                <a:latin typeface="+mn-lt"/>
                <a:ea typeface="+mn-ea"/>
                <a:cs typeface="+mn-cs"/>
                <a:hlinkClick r:id="rId3"/>
              </a:rPr>
              <a:t>Gaudium</a:t>
            </a:r>
            <a:r>
              <a:rPr lang="en-US" sz="1200" b="0" i="0" kern="1200" dirty="0" smtClean="0">
                <a:solidFill>
                  <a:schemeClr val="tx1"/>
                </a:solidFill>
                <a:effectLst/>
                <a:latin typeface="+mn-lt"/>
                <a:ea typeface="+mn-ea"/>
                <a:cs typeface="+mn-cs"/>
              </a:rPr>
              <a:t>, 96). We know that in order to be credible, we must live a reform of the Church, which implies purification of the heart and changes of style. The Church must truly allow herself to take on the form of the Eucharist, which she celebrates as the source and summit of her life – the form of a loaf made up of many grains and broken for the life of the world. The fruit of this Synod, the choice that the Spirit has inspired in us through listening and discernment, is to walk with the young, going out towards everyone, so as to bear witness to the love of God. We could describe this process by speaking of </a:t>
            </a:r>
            <a:r>
              <a:rPr lang="en-US" sz="1200" b="0" i="0" kern="1200" dirty="0" err="1" smtClean="0">
                <a:solidFill>
                  <a:schemeClr val="tx1"/>
                </a:solidFill>
                <a:effectLst/>
                <a:latin typeface="+mn-lt"/>
                <a:ea typeface="+mn-ea"/>
                <a:cs typeface="+mn-cs"/>
              </a:rPr>
              <a:t>synodality</a:t>
            </a:r>
            <a:r>
              <a:rPr lang="en-US" sz="1200" b="0" i="0" kern="1200" dirty="0" smtClean="0">
                <a:solidFill>
                  <a:schemeClr val="tx1"/>
                </a:solidFill>
                <a:effectLst/>
                <a:latin typeface="+mn-lt"/>
                <a:ea typeface="+mn-ea"/>
                <a:cs typeface="+mn-cs"/>
              </a:rPr>
              <a:t> for mission, or missionary </a:t>
            </a:r>
            <a:r>
              <a:rPr lang="en-US" sz="1200" b="0" i="0" kern="1200" dirty="0" err="1" smtClean="0">
                <a:solidFill>
                  <a:schemeClr val="tx1"/>
                </a:solidFill>
                <a:effectLst/>
                <a:latin typeface="+mn-lt"/>
                <a:ea typeface="+mn-ea"/>
                <a:cs typeface="+mn-cs"/>
              </a:rPr>
              <a:t>synodality</a:t>
            </a:r>
            <a:r>
              <a:rPr lang="en-US" sz="1200" b="0" i="0" kern="1200" dirty="0" smtClean="0">
                <a:solidFill>
                  <a:schemeClr val="tx1"/>
                </a:solidFill>
                <a:effectLst/>
                <a:latin typeface="+mn-lt"/>
                <a:ea typeface="+mn-ea"/>
                <a:cs typeface="+mn-cs"/>
              </a:rPr>
              <a:t>: “Making a </a:t>
            </a:r>
            <a:r>
              <a:rPr lang="en-US" sz="1200" b="0" i="0" kern="1200" dirty="0" err="1" smtClean="0">
                <a:solidFill>
                  <a:schemeClr val="tx1"/>
                </a:solidFill>
                <a:effectLst/>
                <a:latin typeface="+mn-lt"/>
                <a:ea typeface="+mn-ea"/>
                <a:cs typeface="+mn-cs"/>
              </a:rPr>
              <a:t>synodal</a:t>
            </a:r>
            <a:r>
              <a:rPr lang="en-US" sz="1200" b="0" i="0" kern="1200" dirty="0" smtClean="0">
                <a:solidFill>
                  <a:schemeClr val="tx1"/>
                </a:solidFill>
                <a:effectLst/>
                <a:latin typeface="+mn-lt"/>
                <a:ea typeface="+mn-ea"/>
                <a:cs typeface="+mn-cs"/>
              </a:rPr>
              <a:t> Church a reality is an indispensable precondition for a new missionary energy that will involve the entire People of God.”</a:t>
            </a:r>
            <a:r>
              <a:rPr lang="en-US" sz="1200" b="0" i="0" kern="1200" dirty="0" smtClean="0">
                <a:solidFill>
                  <a:schemeClr val="tx1"/>
                </a:solidFill>
                <a:effectLst/>
                <a:latin typeface="+mn-lt"/>
                <a:ea typeface="+mn-ea"/>
                <a:cs typeface="+mn-cs"/>
                <a:hlinkClick r:id="rId4"/>
              </a:rPr>
              <a:t>[1]</a:t>
            </a:r>
            <a:r>
              <a:rPr lang="en-US" sz="1200" b="0" i="0" kern="1200" dirty="0" smtClean="0">
                <a:solidFill>
                  <a:schemeClr val="tx1"/>
                </a:solidFill>
                <a:effectLst/>
                <a:latin typeface="+mn-lt"/>
                <a:ea typeface="+mn-ea"/>
                <a:cs typeface="+mn-cs"/>
              </a:rPr>
              <a:t>We are dealing here with a prophecy of the Second Vatican Council, which we have yet to absorb in all its profundity and to develop in its daily implications, as Pope Francis reminds us when he says: “It is precisely this path </a:t>
            </a:r>
            <a:r>
              <a:rPr lang="en-US" sz="1200" b="0" i="0" kern="1200" dirty="0" err="1" smtClean="0">
                <a:solidFill>
                  <a:schemeClr val="tx1"/>
                </a:solidFill>
                <a:effectLst/>
                <a:latin typeface="+mn-lt"/>
                <a:ea typeface="+mn-ea"/>
                <a:cs typeface="+mn-cs"/>
              </a:rPr>
              <a:t>of</a:t>
            </a:r>
            <a:r>
              <a:rPr lang="en-US" sz="1200" b="0" i="1" kern="1200" dirty="0" err="1" smtClean="0">
                <a:solidFill>
                  <a:schemeClr val="tx1"/>
                </a:solidFill>
                <a:effectLst/>
                <a:latin typeface="+mn-lt"/>
                <a:ea typeface="+mn-ea"/>
                <a:cs typeface="+mn-cs"/>
              </a:rPr>
              <a:t>synodality</a:t>
            </a:r>
            <a:r>
              <a:rPr lang="en-US" sz="1200" b="0" i="1"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which God expects of the Church of the third millennium” (Francis, </a:t>
            </a:r>
            <a:r>
              <a:rPr lang="en-US" sz="1200" b="0" i="1" kern="1200" dirty="0" smtClean="0">
                <a:solidFill>
                  <a:schemeClr val="tx1"/>
                </a:solidFill>
                <a:effectLst/>
                <a:latin typeface="+mn-lt"/>
                <a:ea typeface="+mn-ea"/>
                <a:cs typeface="+mn-cs"/>
                <a:hlinkClick r:id="rId5"/>
              </a:rPr>
              <a:t>Address for the Commemoration of the Fiftieth Anniversary of the Institution of the Synod of Bishops</a:t>
            </a:r>
            <a:r>
              <a:rPr lang="en-US" sz="1200" b="0" i="0" kern="1200" dirty="0" smtClean="0">
                <a:solidFill>
                  <a:schemeClr val="tx1"/>
                </a:solidFill>
                <a:effectLst/>
                <a:latin typeface="+mn-lt"/>
                <a:ea typeface="+mn-ea"/>
                <a:cs typeface="+mn-cs"/>
              </a:rPr>
              <a:t>, 17 October 2015). We are convinced that this choice, a fruit of prayer and debate, will allow the Church, by God’s grace, to be and to appear more clearly as the “youth of the world”.</a:t>
            </a:r>
            <a:endParaRPr lang="en-US"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pPr>
              <a:defRPr/>
            </a:pPr>
            <a:fld id="{6A02AD33-5C92-439B-9235-1AEB6467E23A}" type="slidenum">
              <a:rPr lang="fr-FR" smtClean="0"/>
              <a:pPr>
                <a:defRPr/>
              </a:pPr>
              <a:t>19</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870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itchFamily="34" charset="0"/>
                <a:cs typeface="Arial" charset="0"/>
              </a:defRPr>
            </a:lvl1pPr>
            <a:lvl2pPr marL="746125" indent="-287338">
              <a:defRPr>
                <a:solidFill>
                  <a:schemeClr val="tx1"/>
                </a:solidFill>
                <a:latin typeface="Gill Sans MT" pitchFamily="34" charset="0"/>
                <a:cs typeface="Arial" charset="0"/>
              </a:defRPr>
            </a:lvl2pPr>
            <a:lvl3pPr marL="1149350" indent="-228600">
              <a:defRPr>
                <a:solidFill>
                  <a:schemeClr val="tx1"/>
                </a:solidFill>
                <a:latin typeface="Gill Sans MT" pitchFamily="34" charset="0"/>
                <a:cs typeface="Arial" charset="0"/>
              </a:defRPr>
            </a:lvl3pPr>
            <a:lvl4pPr marL="1609725" indent="-228600">
              <a:defRPr>
                <a:solidFill>
                  <a:schemeClr val="tx1"/>
                </a:solidFill>
                <a:latin typeface="Gill Sans MT" pitchFamily="34" charset="0"/>
                <a:cs typeface="Arial" charset="0"/>
              </a:defRPr>
            </a:lvl4pPr>
            <a:lvl5pPr marL="2070100" indent="-228600">
              <a:defRPr>
                <a:solidFill>
                  <a:schemeClr val="tx1"/>
                </a:solidFill>
                <a:latin typeface="Gill Sans MT" pitchFamily="34" charset="0"/>
                <a:cs typeface="Arial" charset="0"/>
              </a:defRPr>
            </a:lvl5pPr>
            <a:lvl6pPr marL="2527300" indent="-228600" eaLnBrk="0" fontAlgn="base" hangingPunct="0">
              <a:spcBef>
                <a:spcPct val="0"/>
              </a:spcBef>
              <a:spcAft>
                <a:spcPct val="0"/>
              </a:spcAft>
              <a:defRPr>
                <a:solidFill>
                  <a:schemeClr val="tx1"/>
                </a:solidFill>
                <a:latin typeface="Gill Sans MT" pitchFamily="34" charset="0"/>
                <a:cs typeface="Arial" charset="0"/>
              </a:defRPr>
            </a:lvl6pPr>
            <a:lvl7pPr marL="2984500" indent="-228600" eaLnBrk="0" fontAlgn="base" hangingPunct="0">
              <a:spcBef>
                <a:spcPct val="0"/>
              </a:spcBef>
              <a:spcAft>
                <a:spcPct val="0"/>
              </a:spcAft>
              <a:defRPr>
                <a:solidFill>
                  <a:schemeClr val="tx1"/>
                </a:solidFill>
                <a:latin typeface="Gill Sans MT" pitchFamily="34" charset="0"/>
                <a:cs typeface="Arial" charset="0"/>
              </a:defRPr>
            </a:lvl7pPr>
            <a:lvl8pPr marL="3441700" indent="-228600" eaLnBrk="0" fontAlgn="base" hangingPunct="0">
              <a:spcBef>
                <a:spcPct val="0"/>
              </a:spcBef>
              <a:spcAft>
                <a:spcPct val="0"/>
              </a:spcAft>
              <a:defRPr>
                <a:solidFill>
                  <a:schemeClr val="tx1"/>
                </a:solidFill>
                <a:latin typeface="Gill Sans MT" pitchFamily="34" charset="0"/>
                <a:cs typeface="Arial" charset="0"/>
              </a:defRPr>
            </a:lvl8pPr>
            <a:lvl9pPr marL="3898900" indent="-228600" eaLnBrk="0" fontAlgn="base" hangingPunct="0">
              <a:spcBef>
                <a:spcPct val="0"/>
              </a:spcBef>
              <a:spcAft>
                <a:spcPct val="0"/>
              </a:spcAft>
              <a:defRPr>
                <a:solidFill>
                  <a:schemeClr val="tx1"/>
                </a:solidFill>
                <a:latin typeface="Gill Sans MT" pitchFamily="34" charset="0"/>
                <a:cs typeface="Arial" charset="0"/>
              </a:defRPr>
            </a:lvl9pPr>
          </a:lstStyle>
          <a:p>
            <a:fld id="{BA4D169B-6862-426C-A06D-CF3EE0589751}" type="slidenum">
              <a:rPr lang="fr-FR" altLang="en-US" smtClean="0">
                <a:latin typeface="Calibri" pitchFamily="34" charset="0"/>
              </a:rPr>
              <a:pPr/>
              <a:t>20</a:t>
            </a:fld>
            <a:endParaRPr lang="fr-FR" alt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878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itchFamily="34" charset="0"/>
                <a:cs typeface="Arial" charset="0"/>
              </a:defRPr>
            </a:lvl1pPr>
            <a:lvl2pPr marL="746125" indent="-287338">
              <a:defRPr>
                <a:solidFill>
                  <a:schemeClr val="tx1"/>
                </a:solidFill>
                <a:latin typeface="Gill Sans MT" pitchFamily="34" charset="0"/>
                <a:cs typeface="Arial" charset="0"/>
              </a:defRPr>
            </a:lvl2pPr>
            <a:lvl3pPr marL="1149350" indent="-228600">
              <a:defRPr>
                <a:solidFill>
                  <a:schemeClr val="tx1"/>
                </a:solidFill>
                <a:latin typeface="Gill Sans MT" pitchFamily="34" charset="0"/>
                <a:cs typeface="Arial" charset="0"/>
              </a:defRPr>
            </a:lvl3pPr>
            <a:lvl4pPr marL="1609725" indent="-228600">
              <a:defRPr>
                <a:solidFill>
                  <a:schemeClr val="tx1"/>
                </a:solidFill>
                <a:latin typeface="Gill Sans MT" pitchFamily="34" charset="0"/>
                <a:cs typeface="Arial" charset="0"/>
              </a:defRPr>
            </a:lvl4pPr>
            <a:lvl5pPr marL="2070100" indent="-228600">
              <a:defRPr>
                <a:solidFill>
                  <a:schemeClr val="tx1"/>
                </a:solidFill>
                <a:latin typeface="Gill Sans MT" pitchFamily="34" charset="0"/>
                <a:cs typeface="Arial" charset="0"/>
              </a:defRPr>
            </a:lvl5pPr>
            <a:lvl6pPr marL="2527300" indent="-228600" eaLnBrk="0" fontAlgn="base" hangingPunct="0">
              <a:spcBef>
                <a:spcPct val="0"/>
              </a:spcBef>
              <a:spcAft>
                <a:spcPct val="0"/>
              </a:spcAft>
              <a:defRPr>
                <a:solidFill>
                  <a:schemeClr val="tx1"/>
                </a:solidFill>
                <a:latin typeface="Gill Sans MT" pitchFamily="34" charset="0"/>
                <a:cs typeface="Arial" charset="0"/>
              </a:defRPr>
            </a:lvl6pPr>
            <a:lvl7pPr marL="2984500" indent="-228600" eaLnBrk="0" fontAlgn="base" hangingPunct="0">
              <a:spcBef>
                <a:spcPct val="0"/>
              </a:spcBef>
              <a:spcAft>
                <a:spcPct val="0"/>
              </a:spcAft>
              <a:defRPr>
                <a:solidFill>
                  <a:schemeClr val="tx1"/>
                </a:solidFill>
                <a:latin typeface="Gill Sans MT" pitchFamily="34" charset="0"/>
                <a:cs typeface="Arial" charset="0"/>
              </a:defRPr>
            </a:lvl7pPr>
            <a:lvl8pPr marL="3441700" indent="-228600" eaLnBrk="0" fontAlgn="base" hangingPunct="0">
              <a:spcBef>
                <a:spcPct val="0"/>
              </a:spcBef>
              <a:spcAft>
                <a:spcPct val="0"/>
              </a:spcAft>
              <a:defRPr>
                <a:solidFill>
                  <a:schemeClr val="tx1"/>
                </a:solidFill>
                <a:latin typeface="Gill Sans MT" pitchFamily="34" charset="0"/>
                <a:cs typeface="Arial" charset="0"/>
              </a:defRPr>
            </a:lvl8pPr>
            <a:lvl9pPr marL="3898900" indent="-228600" eaLnBrk="0" fontAlgn="base" hangingPunct="0">
              <a:spcBef>
                <a:spcPct val="0"/>
              </a:spcBef>
              <a:spcAft>
                <a:spcPct val="0"/>
              </a:spcAft>
              <a:defRPr>
                <a:solidFill>
                  <a:schemeClr val="tx1"/>
                </a:solidFill>
                <a:latin typeface="Gill Sans MT" pitchFamily="34" charset="0"/>
                <a:cs typeface="Arial" charset="0"/>
              </a:defRPr>
            </a:lvl9pPr>
          </a:lstStyle>
          <a:p>
            <a:fld id="{7119CB4B-A858-4654-91DC-58F392528FB5}" type="slidenum">
              <a:rPr lang="fr-FR" altLang="en-US" smtClean="0">
                <a:latin typeface="Calibri" pitchFamily="34" charset="0"/>
              </a:rPr>
              <a:pPr/>
              <a:t>21</a:t>
            </a:fld>
            <a:endParaRPr lang="fr-FR" alt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Ellipse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Ellipse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4" name="Titre 13"/>
          <p:cNvSpPr>
            <a:spLocks noGrp="1"/>
          </p:cNvSpPr>
          <p:nvPr>
            <p:ph type="ctrTitle"/>
          </p:nvPr>
        </p:nvSpPr>
        <p:spPr>
          <a:xfrm>
            <a:off x="1432560" y="359898"/>
            <a:ext cx="7406640" cy="1472184"/>
          </a:xfrm>
        </p:spPr>
        <p:txBody>
          <a:bodyPr anchor="b"/>
          <a:lstStyle>
            <a:lvl1pPr algn="l">
              <a:defRPr/>
            </a:lvl1pPr>
            <a:extLst/>
          </a:lstStyle>
          <a:p>
            <a:r>
              <a:rPr lang="fr-FR"/>
              <a:t>Modifiez le style du titre</a:t>
            </a:r>
            <a:endParaRPr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fr-FR"/>
              <a:t>Modifiez le style des sous-titres du masque</a:t>
            </a:r>
            <a:endParaRPr lang="en-US"/>
          </a:p>
        </p:txBody>
      </p:sp>
      <p:sp>
        <p:nvSpPr>
          <p:cNvPr id="6" name="Espace réservé de la date 6"/>
          <p:cNvSpPr>
            <a:spLocks noGrp="1"/>
          </p:cNvSpPr>
          <p:nvPr>
            <p:ph type="dt" sz="half" idx="10"/>
          </p:nvPr>
        </p:nvSpPr>
        <p:spPr/>
        <p:txBody>
          <a:bodyPr/>
          <a:lstStyle>
            <a:lvl1pPr>
              <a:defRPr/>
            </a:lvl1pPr>
          </a:lstStyle>
          <a:p>
            <a:pPr>
              <a:defRPr/>
            </a:pPr>
            <a:fld id="{01903A26-5F72-4014-9744-EB6281B588D6}" type="datetimeFigureOut">
              <a:rPr lang="fr-FR"/>
              <a:pPr>
                <a:defRPr/>
              </a:pPr>
              <a:t>14/06/2021</a:t>
            </a:fld>
            <a:endParaRPr lang="fr-FR" dirty="0"/>
          </a:p>
        </p:txBody>
      </p:sp>
      <p:sp>
        <p:nvSpPr>
          <p:cNvPr id="7" name="Espace réservé du pied de page 19"/>
          <p:cNvSpPr>
            <a:spLocks noGrp="1"/>
          </p:cNvSpPr>
          <p:nvPr>
            <p:ph type="ftr" sz="quarter" idx="11"/>
          </p:nvPr>
        </p:nvSpPr>
        <p:spPr/>
        <p:txBody>
          <a:bodyPr/>
          <a:lstStyle>
            <a:lvl1pPr>
              <a:defRPr/>
            </a:lvl1pPr>
          </a:lstStyle>
          <a:p>
            <a:pPr>
              <a:defRPr/>
            </a:pPr>
            <a:endParaRPr lang="fr-FR"/>
          </a:p>
        </p:txBody>
      </p:sp>
      <p:sp>
        <p:nvSpPr>
          <p:cNvPr id="8" name="Espace réservé du numéro de diapositive 9"/>
          <p:cNvSpPr>
            <a:spLocks noGrp="1"/>
          </p:cNvSpPr>
          <p:nvPr>
            <p:ph type="sldNum" sz="quarter" idx="12"/>
          </p:nvPr>
        </p:nvSpPr>
        <p:spPr/>
        <p:txBody>
          <a:bodyPr/>
          <a:lstStyle>
            <a:lvl1pPr>
              <a:defRPr/>
            </a:lvl1pPr>
          </a:lstStyle>
          <a:p>
            <a:pPr>
              <a:defRPr/>
            </a:pPr>
            <a:fld id="{B914449D-0A90-4ED1-8837-9E43168F806A}" type="slidenum">
              <a:rPr lang="fr-FR" altLang="en-US"/>
              <a:pPr>
                <a:defRPr/>
              </a:pPr>
              <a:t>‹N°›</a:t>
            </a:fld>
            <a:endParaRPr lang="fr-FR" altLang="en-US"/>
          </a:p>
        </p:txBody>
      </p:sp>
    </p:spTree>
    <p:extLst>
      <p:ext uri="{BB962C8B-B14F-4D97-AF65-F5344CB8AC3E}">
        <p14:creationId xmlns:p14="http://schemas.microsoft.com/office/powerpoint/2010/main" val="239773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23"/>
          <p:cNvSpPr>
            <a:spLocks noGrp="1"/>
          </p:cNvSpPr>
          <p:nvPr>
            <p:ph type="dt" sz="half" idx="10"/>
          </p:nvPr>
        </p:nvSpPr>
        <p:spPr/>
        <p:txBody>
          <a:bodyPr/>
          <a:lstStyle>
            <a:lvl1pPr>
              <a:defRPr/>
            </a:lvl1pPr>
          </a:lstStyle>
          <a:p>
            <a:pPr>
              <a:defRPr/>
            </a:pPr>
            <a:fld id="{75CCA4AA-B2F1-4A86-8765-348C9677032A}" type="datetimeFigureOut">
              <a:rPr lang="fr-FR"/>
              <a:pPr>
                <a:defRPr/>
              </a:pPr>
              <a:t>14/06/2021</a:t>
            </a:fld>
            <a:endParaRPr lang="fr-FR" dirty="0"/>
          </a:p>
        </p:txBody>
      </p:sp>
      <p:sp>
        <p:nvSpPr>
          <p:cNvPr id="5" name="Espace réservé du pied de page 9"/>
          <p:cNvSpPr>
            <a:spLocks noGrp="1"/>
          </p:cNvSpPr>
          <p:nvPr>
            <p:ph type="ftr" sz="quarter" idx="11"/>
          </p:nvPr>
        </p:nvSpPr>
        <p:spPr/>
        <p:txBody>
          <a:bodyPr/>
          <a:lstStyle>
            <a:lvl1pPr>
              <a:defRPr/>
            </a:lvl1pPr>
          </a:lstStyle>
          <a:p>
            <a:pPr>
              <a:defRPr/>
            </a:pPr>
            <a:endParaRPr lang="fr-FR"/>
          </a:p>
        </p:txBody>
      </p:sp>
      <p:sp>
        <p:nvSpPr>
          <p:cNvPr id="6" name="Espace réservé du numéro de diapositive 21"/>
          <p:cNvSpPr>
            <a:spLocks noGrp="1"/>
          </p:cNvSpPr>
          <p:nvPr>
            <p:ph type="sldNum" sz="quarter" idx="12"/>
          </p:nvPr>
        </p:nvSpPr>
        <p:spPr/>
        <p:txBody>
          <a:bodyPr/>
          <a:lstStyle>
            <a:lvl1pPr>
              <a:defRPr/>
            </a:lvl1pPr>
          </a:lstStyle>
          <a:p>
            <a:pPr>
              <a:defRPr/>
            </a:pPr>
            <a:fld id="{76BF684C-A19F-4734-A31B-A32DD81C3357}" type="slidenum">
              <a:rPr lang="fr-FR" altLang="en-US"/>
              <a:pPr>
                <a:defRPr/>
              </a:pPr>
              <a:t>‹N°›</a:t>
            </a:fld>
            <a:endParaRPr lang="fr-FR" altLang="en-US"/>
          </a:p>
        </p:txBody>
      </p:sp>
    </p:spTree>
    <p:extLst>
      <p:ext uri="{BB962C8B-B14F-4D97-AF65-F5344CB8AC3E}">
        <p14:creationId xmlns:p14="http://schemas.microsoft.com/office/powerpoint/2010/main" val="1614384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23"/>
          <p:cNvSpPr>
            <a:spLocks noGrp="1"/>
          </p:cNvSpPr>
          <p:nvPr>
            <p:ph type="dt" sz="half" idx="10"/>
          </p:nvPr>
        </p:nvSpPr>
        <p:spPr/>
        <p:txBody>
          <a:bodyPr/>
          <a:lstStyle>
            <a:lvl1pPr>
              <a:defRPr/>
            </a:lvl1pPr>
          </a:lstStyle>
          <a:p>
            <a:pPr>
              <a:defRPr/>
            </a:pPr>
            <a:fld id="{56A4D0F3-8D47-478F-84C6-F5238A62795F}" type="datetimeFigureOut">
              <a:rPr lang="fr-FR"/>
              <a:pPr>
                <a:defRPr/>
              </a:pPr>
              <a:t>14/06/2021</a:t>
            </a:fld>
            <a:endParaRPr lang="fr-FR" dirty="0"/>
          </a:p>
        </p:txBody>
      </p:sp>
      <p:sp>
        <p:nvSpPr>
          <p:cNvPr id="5" name="Espace réservé du pied de page 9"/>
          <p:cNvSpPr>
            <a:spLocks noGrp="1"/>
          </p:cNvSpPr>
          <p:nvPr>
            <p:ph type="ftr" sz="quarter" idx="11"/>
          </p:nvPr>
        </p:nvSpPr>
        <p:spPr/>
        <p:txBody>
          <a:bodyPr/>
          <a:lstStyle>
            <a:lvl1pPr>
              <a:defRPr/>
            </a:lvl1pPr>
          </a:lstStyle>
          <a:p>
            <a:pPr>
              <a:defRPr/>
            </a:pPr>
            <a:endParaRPr lang="fr-FR"/>
          </a:p>
        </p:txBody>
      </p:sp>
      <p:sp>
        <p:nvSpPr>
          <p:cNvPr id="6" name="Espace réservé du numéro de diapositive 21"/>
          <p:cNvSpPr>
            <a:spLocks noGrp="1"/>
          </p:cNvSpPr>
          <p:nvPr>
            <p:ph type="sldNum" sz="quarter" idx="12"/>
          </p:nvPr>
        </p:nvSpPr>
        <p:spPr/>
        <p:txBody>
          <a:bodyPr/>
          <a:lstStyle>
            <a:lvl1pPr>
              <a:defRPr/>
            </a:lvl1pPr>
          </a:lstStyle>
          <a:p>
            <a:pPr>
              <a:defRPr/>
            </a:pPr>
            <a:fld id="{9194AF0A-3771-4E1F-B13F-30CA3FBD8028}" type="slidenum">
              <a:rPr lang="fr-FR" altLang="en-US"/>
              <a:pPr>
                <a:defRPr/>
              </a:pPr>
              <a:t>‹N°›</a:t>
            </a:fld>
            <a:endParaRPr lang="fr-FR" altLang="en-US"/>
          </a:p>
        </p:txBody>
      </p:sp>
    </p:spTree>
    <p:extLst>
      <p:ext uri="{BB962C8B-B14F-4D97-AF65-F5344CB8AC3E}">
        <p14:creationId xmlns:p14="http://schemas.microsoft.com/office/powerpoint/2010/main" val="521172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23"/>
          <p:cNvSpPr>
            <a:spLocks noGrp="1"/>
          </p:cNvSpPr>
          <p:nvPr>
            <p:ph type="dt" sz="half" idx="10"/>
          </p:nvPr>
        </p:nvSpPr>
        <p:spPr/>
        <p:txBody>
          <a:bodyPr/>
          <a:lstStyle>
            <a:lvl1pPr>
              <a:defRPr/>
            </a:lvl1pPr>
          </a:lstStyle>
          <a:p>
            <a:pPr>
              <a:defRPr/>
            </a:pPr>
            <a:fld id="{2A757D0D-C86A-4B20-9A1D-6768EAC0D316}" type="datetimeFigureOut">
              <a:rPr lang="fr-FR"/>
              <a:pPr>
                <a:defRPr/>
              </a:pPr>
              <a:t>14/06/2021</a:t>
            </a:fld>
            <a:endParaRPr lang="fr-FR" dirty="0"/>
          </a:p>
        </p:txBody>
      </p:sp>
      <p:sp>
        <p:nvSpPr>
          <p:cNvPr id="5" name="Espace réservé du pied de page 9"/>
          <p:cNvSpPr>
            <a:spLocks noGrp="1"/>
          </p:cNvSpPr>
          <p:nvPr>
            <p:ph type="ftr" sz="quarter" idx="11"/>
          </p:nvPr>
        </p:nvSpPr>
        <p:spPr/>
        <p:txBody>
          <a:bodyPr/>
          <a:lstStyle>
            <a:lvl1pPr>
              <a:defRPr/>
            </a:lvl1pPr>
          </a:lstStyle>
          <a:p>
            <a:pPr>
              <a:defRPr/>
            </a:pPr>
            <a:endParaRPr lang="fr-FR"/>
          </a:p>
        </p:txBody>
      </p:sp>
      <p:sp>
        <p:nvSpPr>
          <p:cNvPr id="6" name="Espace réservé du numéro de diapositive 21"/>
          <p:cNvSpPr>
            <a:spLocks noGrp="1"/>
          </p:cNvSpPr>
          <p:nvPr>
            <p:ph type="sldNum" sz="quarter" idx="12"/>
          </p:nvPr>
        </p:nvSpPr>
        <p:spPr/>
        <p:txBody>
          <a:bodyPr/>
          <a:lstStyle>
            <a:lvl1pPr>
              <a:defRPr/>
            </a:lvl1pPr>
          </a:lstStyle>
          <a:p>
            <a:pPr>
              <a:defRPr/>
            </a:pPr>
            <a:fld id="{138CF5F5-5CC2-441F-9E72-6A21E5755F92}" type="slidenum">
              <a:rPr lang="fr-FR" altLang="en-US"/>
              <a:pPr>
                <a:defRPr/>
              </a:pPr>
              <a:t>‹N°›</a:t>
            </a:fld>
            <a:endParaRPr lang="fr-FR" altLang="en-US"/>
          </a:p>
        </p:txBody>
      </p:sp>
    </p:spTree>
    <p:extLst>
      <p:ext uri="{BB962C8B-B14F-4D97-AF65-F5344CB8AC3E}">
        <p14:creationId xmlns:p14="http://schemas.microsoft.com/office/powerpoint/2010/main" val="423355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Ellipse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7" name="Ellipse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fr-FR"/>
              <a:t>Modifiez le style du titre</a:t>
            </a:r>
            <a:endParaRPr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fr-FR"/>
              <a:t>Modifiez les styles du texte du masque</a:t>
            </a:r>
          </a:p>
        </p:txBody>
      </p:sp>
      <p:sp>
        <p:nvSpPr>
          <p:cNvPr id="8" name="Espace réservé de la date 3"/>
          <p:cNvSpPr>
            <a:spLocks noGrp="1"/>
          </p:cNvSpPr>
          <p:nvPr>
            <p:ph type="dt" sz="half" idx="10"/>
          </p:nvPr>
        </p:nvSpPr>
        <p:spPr/>
        <p:txBody>
          <a:bodyPr/>
          <a:lstStyle>
            <a:lvl1pPr>
              <a:defRPr/>
            </a:lvl1pPr>
          </a:lstStyle>
          <a:p>
            <a:pPr>
              <a:defRPr/>
            </a:pPr>
            <a:fld id="{4AC3F88E-8122-4BAC-8790-8372B9F821DE}" type="datetimeFigureOut">
              <a:rPr lang="fr-FR"/>
              <a:pPr>
                <a:defRPr/>
              </a:pPr>
              <a:t>14/06/2021</a:t>
            </a:fld>
            <a:endParaRPr lang="fr-FR" dirty="0"/>
          </a:p>
        </p:txBody>
      </p:sp>
      <p:sp>
        <p:nvSpPr>
          <p:cNvPr id="9" name="Espace réservé du pied de page 4"/>
          <p:cNvSpPr>
            <a:spLocks noGrp="1"/>
          </p:cNvSpPr>
          <p:nvPr>
            <p:ph type="ftr" sz="quarter" idx="11"/>
          </p:nvPr>
        </p:nvSpPr>
        <p:spPr/>
        <p:txBody>
          <a:bodyPr/>
          <a:lstStyle>
            <a:lvl1pPr>
              <a:defRPr/>
            </a:lvl1pPr>
          </a:lstStyle>
          <a:p>
            <a:pPr>
              <a:defRPr/>
            </a:pPr>
            <a:endParaRPr lang="fr-FR"/>
          </a:p>
        </p:txBody>
      </p:sp>
      <p:sp>
        <p:nvSpPr>
          <p:cNvPr id="10" name="Espace réservé du numéro de diapositive 5"/>
          <p:cNvSpPr>
            <a:spLocks noGrp="1"/>
          </p:cNvSpPr>
          <p:nvPr>
            <p:ph type="sldNum" sz="quarter" idx="12"/>
          </p:nvPr>
        </p:nvSpPr>
        <p:spPr/>
        <p:txBody>
          <a:bodyPr/>
          <a:lstStyle>
            <a:lvl1pPr>
              <a:defRPr/>
            </a:lvl1pPr>
          </a:lstStyle>
          <a:p>
            <a:pPr>
              <a:defRPr/>
            </a:pPr>
            <a:fld id="{FF68B7A3-A7ED-4C4A-836E-59665EB6954A}" type="slidenum">
              <a:rPr lang="fr-FR" altLang="en-US"/>
              <a:pPr>
                <a:defRPr/>
              </a:pPr>
              <a:t>‹N°›</a:t>
            </a:fld>
            <a:endParaRPr lang="fr-FR" altLang="en-US"/>
          </a:p>
        </p:txBody>
      </p:sp>
    </p:spTree>
    <p:extLst>
      <p:ext uri="{BB962C8B-B14F-4D97-AF65-F5344CB8AC3E}">
        <p14:creationId xmlns:p14="http://schemas.microsoft.com/office/powerpoint/2010/main" val="1493776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p>
            <a:r>
              <a:rPr lang="fr-FR"/>
              <a:t>Modifiez le style du titre</a:t>
            </a:r>
            <a:endParaRPr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23"/>
          <p:cNvSpPr>
            <a:spLocks noGrp="1"/>
          </p:cNvSpPr>
          <p:nvPr>
            <p:ph type="dt" sz="half" idx="10"/>
          </p:nvPr>
        </p:nvSpPr>
        <p:spPr/>
        <p:txBody>
          <a:bodyPr/>
          <a:lstStyle>
            <a:lvl1pPr>
              <a:defRPr/>
            </a:lvl1pPr>
          </a:lstStyle>
          <a:p>
            <a:pPr>
              <a:defRPr/>
            </a:pPr>
            <a:fld id="{8E90F3BB-2D1F-44D5-9733-FFF8249544DC}" type="datetimeFigureOut">
              <a:rPr lang="fr-FR"/>
              <a:pPr>
                <a:defRPr/>
              </a:pPr>
              <a:t>14/06/2021</a:t>
            </a:fld>
            <a:endParaRPr lang="fr-FR" dirty="0"/>
          </a:p>
        </p:txBody>
      </p:sp>
      <p:sp>
        <p:nvSpPr>
          <p:cNvPr id="6" name="Espace réservé du pied de page 9"/>
          <p:cNvSpPr>
            <a:spLocks noGrp="1"/>
          </p:cNvSpPr>
          <p:nvPr>
            <p:ph type="ftr" sz="quarter" idx="11"/>
          </p:nvPr>
        </p:nvSpPr>
        <p:spPr/>
        <p:txBody>
          <a:bodyPr/>
          <a:lstStyle>
            <a:lvl1pPr>
              <a:defRPr/>
            </a:lvl1pPr>
          </a:lstStyle>
          <a:p>
            <a:pPr>
              <a:defRPr/>
            </a:pPr>
            <a:endParaRPr lang="fr-FR"/>
          </a:p>
        </p:txBody>
      </p:sp>
      <p:sp>
        <p:nvSpPr>
          <p:cNvPr id="7" name="Espace réservé du numéro de diapositive 21"/>
          <p:cNvSpPr>
            <a:spLocks noGrp="1"/>
          </p:cNvSpPr>
          <p:nvPr>
            <p:ph type="sldNum" sz="quarter" idx="12"/>
          </p:nvPr>
        </p:nvSpPr>
        <p:spPr/>
        <p:txBody>
          <a:bodyPr/>
          <a:lstStyle>
            <a:lvl1pPr>
              <a:defRPr/>
            </a:lvl1pPr>
          </a:lstStyle>
          <a:p>
            <a:pPr>
              <a:defRPr/>
            </a:pPr>
            <a:fld id="{D2D03523-AAEE-4405-B14E-A61338437ED5}" type="slidenum">
              <a:rPr lang="fr-FR" altLang="en-US"/>
              <a:pPr>
                <a:defRPr/>
              </a:pPr>
              <a:t>‹N°›</a:t>
            </a:fld>
            <a:endParaRPr lang="fr-FR" altLang="en-US"/>
          </a:p>
        </p:txBody>
      </p:sp>
    </p:spTree>
    <p:extLst>
      <p:ext uri="{BB962C8B-B14F-4D97-AF65-F5344CB8AC3E}">
        <p14:creationId xmlns:p14="http://schemas.microsoft.com/office/powerpoint/2010/main" val="461516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lstStyle>
            <a:lvl1pPr algn="ctr">
              <a:defRPr sz="4500" b="1" cap="none" baseline="0"/>
            </a:lvl1pPr>
            <a:extLst/>
          </a:lstStyle>
          <a:p>
            <a:r>
              <a:rPr lang="fr-FR"/>
              <a:t>Modifiez le style du titre</a:t>
            </a:r>
            <a:endParaRPr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fr-FR"/>
              <a:t>Modifiez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fr-FR"/>
              <a:t>Modifiez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lvl1pPr>
              <a:defRPr/>
            </a:lvl1pPr>
          </a:lstStyle>
          <a:p>
            <a:pPr>
              <a:defRPr/>
            </a:pPr>
            <a:fld id="{09F1598A-57DA-4B7F-9094-008A99CB0B28}" type="datetimeFigureOut">
              <a:rPr lang="fr-FR"/>
              <a:pPr>
                <a:defRPr/>
              </a:pPr>
              <a:t>14/06/2021</a:t>
            </a:fld>
            <a:endParaRPr lang="fr-FR" dirty="0"/>
          </a:p>
        </p:txBody>
      </p:sp>
      <p:sp>
        <p:nvSpPr>
          <p:cNvPr id="8" name="Espace réservé du pied de page 7"/>
          <p:cNvSpPr>
            <a:spLocks noGrp="1"/>
          </p:cNvSpPr>
          <p:nvPr>
            <p:ph type="ftr" sz="quarter" idx="11"/>
          </p:nvPr>
        </p:nvSpPr>
        <p:spPr/>
        <p:txBody>
          <a:bodyPr/>
          <a:lstStyle>
            <a:lvl1pPr>
              <a:defRPr/>
            </a:lvl1pPr>
          </a:lstStyle>
          <a:p>
            <a:pPr>
              <a:defRPr/>
            </a:pPr>
            <a:endParaRPr lang="fr-FR"/>
          </a:p>
        </p:txBody>
      </p:sp>
      <p:sp>
        <p:nvSpPr>
          <p:cNvPr id="9" name="Espace réservé du numéro de diapositive 8"/>
          <p:cNvSpPr>
            <a:spLocks noGrp="1"/>
          </p:cNvSpPr>
          <p:nvPr>
            <p:ph type="sldNum" sz="quarter" idx="12"/>
          </p:nvPr>
        </p:nvSpPr>
        <p:spPr/>
        <p:txBody>
          <a:bodyPr/>
          <a:lstStyle>
            <a:lvl1pPr>
              <a:defRPr/>
            </a:lvl1pPr>
          </a:lstStyle>
          <a:p>
            <a:pPr>
              <a:defRPr/>
            </a:pPr>
            <a:fld id="{5B6AB60F-D15D-4657-A70D-1F1BD24E295A}" type="slidenum">
              <a:rPr lang="fr-FR" altLang="en-US"/>
              <a:pPr>
                <a:defRPr/>
              </a:pPr>
              <a:t>‹N°›</a:t>
            </a:fld>
            <a:endParaRPr lang="fr-FR" altLang="en-US"/>
          </a:p>
        </p:txBody>
      </p:sp>
    </p:spTree>
    <p:extLst>
      <p:ext uri="{BB962C8B-B14F-4D97-AF65-F5344CB8AC3E}">
        <p14:creationId xmlns:p14="http://schemas.microsoft.com/office/powerpoint/2010/main" val="303660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p>
            <a:r>
              <a:rPr lang="fr-FR"/>
              <a:t>Modifiez le style du titre</a:t>
            </a:r>
            <a:endParaRPr lang="en-US"/>
          </a:p>
        </p:txBody>
      </p:sp>
      <p:sp>
        <p:nvSpPr>
          <p:cNvPr id="3" name="Espace réservé de la date 23"/>
          <p:cNvSpPr>
            <a:spLocks noGrp="1"/>
          </p:cNvSpPr>
          <p:nvPr>
            <p:ph type="dt" sz="half" idx="10"/>
          </p:nvPr>
        </p:nvSpPr>
        <p:spPr/>
        <p:txBody>
          <a:bodyPr/>
          <a:lstStyle>
            <a:lvl1pPr>
              <a:defRPr/>
            </a:lvl1pPr>
          </a:lstStyle>
          <a:p>
            <a:pPr>
              <a:defRPr/>
            </a:pPr>
            <a:fld id="{1A80B2C6-C619-4647-BCAA-ED0821D5068F}" type="datetimeFigureOut">
              <a:rPr lang="fr-FR"/>
              <a:pPr>
                <a:defRPr/>
              </a:pPr>
              <a:t>14/06/2021</a:t>
            </a:fld>
            <a:endParaRPr lang="fr-FR" dirty="0"/>
          </a:p>
        </p:txBody>
      </p:sp>
      <p:sp>
        <p:nvSpPr>
          <p:cNvPr id="4" name="Espace réservé du pied de page 9"/>
          <p:cNvSpPr>
            <a:spLocks noGrp="1"/>
          </p:cNvSpPr>
          <p:nvPr>
            <p:ph type="ftr" sz="quarter" idx="11"/>
          </p:nvPr>
        </p:nvSpPr>
        <p:spPr/>
        <p:txBody>
          <a:bodyPr/>
          <a:lstStyle>
            <a:lvl1pPr>
              <a:defRPr/>
            </a:lvl1pPr>
          </a:lstStyle>
          <a:p>
            <a:pPr>
              <a:defRPr/>
            </a:pPr>
            <a:endParaRPr lang="fr-FR"/>
          </a:p>
        </p:txBody>
      </p:sp>
      <p:sp>
        <p:nvSpPr>
          <p:cNvPr id="5" name="Espace réservé du numéro de diapositive 21"/>
          <p:cNvSpPr>
            <a:spLocks noGrp="1"/>
          </p:cNvSpPr>
          <p:nvPr>
            <p:ph type="sldNum" sz="quarter" idx="12"/>
          </p:nvPr>
        </p:nvSpPr>
        <p:spPr/>
        <p:txBody>
          <a:bodyPr/>
          <a:lstStyle>
            <a:lvl1pPr>
              <a:defRPr/>
            </a:lvl1pPr>
          </a:lstStyle>
          <a:p>
            <a:pPr>
              <a:defRPr/>
            </a:pPr>
            <a:fld id="{80963A6F-786E-415C-B9A0-3658AEF594B8}" type="slidenum">
              <a:rPr lang="fr-FR" altLang="en-US"/>
              <a:pPr>
                <a:defRPr/>
              </a:pPr>
              <a:t>‹N°›</a:t>
            </a:fld>
            <a:endParaRPr lang="fr-FR" altLang="en-US"/>
          </a:p>
        </p:txBody>
      </p:sp>
    </p:spTree>
    <p:extLst>
      <p:ext uri="{BB962C8B-B14F-4D97-AF65-F5344CB8AC3E}">
        <p14:creationId xmlns:p14="http://schemas.microsoft.com/office/powerpoint/2010/main" val="3602559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Espace réservé de la date 1"/>
          <p:cNvSpPr>
            <a:spLocks noGrp="1"/>
          </p:cNvSpPr>
          <p:nvPr>
            <p:ph type="dt" sz="half" idx="10"/>
          </p:nvPr>
        </p:nvSpPr>
        <p:spPr/>
        <p:txBody>
          <a:bodyPr/>
          <a:lstStyle>
            <a:lvl1pPr>
              <a:defRPr/>
            </a:lvl1pPr>
          </a:lstStyle>
          <a:p>
            <a:pPr>
              <a:defRPr/>
            </a:pPr>
            <a:fld id="{D03A4DAA-7D91-4B63-B407-C69ABA4CA89E}" type="datetimeFigureOut">
              <a:rPr lang="fr-FR"/>
              <a:pPr>
                <a:defRPr/>
              </a:pPr>
              <a:t>14/06/2021</a:t>
            </a:fld>
            <a:endParaRPr lang="fr-FR" dirty="0"/>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3"/>
          <p:cNvSpPr>
            <a:spLocks noGrp="1"/>
          </p:cNvSpPr>
          <p:nvPr>
            <p:ph type="sldNum" sz="quarter" idx="12"/>
          </p:nvPr>
        </p:nvSpPr>
        <p:spPr/>
        <p:txBody>
          <a:bodyPr/>
          <a:lstStyle>
            <a:lvl1pPr>
              <a:defRPr/>
            </a:lvl1pPr>
          </a:lstStyle>
          <a:p>
            <a:pPr>
              <a:defRPr/>
            </a:pPr>
            <a:fld id="{0B27A986-7435-435D-96C8-15561804A7F5}" type="slidenum">
              <a:rPr lang="fr-FR" altLang="en-US"/>
              <a:pPr>
                <a:defRPr/>
              </a:pPr>
              <a:t>‹N°›</a:t>
            </a:fld>
            <a:endParaRPr lang="fr-FR" altLang="en-US"/>
          </a:p>
        </p:txBody>
      </p:sp>
    </p:spTree>
    <p:extLst>
      <p:ext uri="{BB962C8B-B14F-4D97-AF65-F5344CB8AC3E}">
        <p14:creationId xmlns:p14="http://schemas.microsoft.com/office/powerpoint/2010/main" val="2987721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fr-FR"/>
              <a:t>Modifiez le style du titre</a:t>
            </a:r>
            <a:endParaRPr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fr-FR"/>
              <a:t>Modifiez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lvl1pPr>
              <a:defRPr/>
            </a:lvl1pPr>
          </a:lstStyle>
          <a:p>
            <a:pPr>
              <a:defRPr/>
            </a:pPr>
            <a:fld id="{777F5B00-847B-4133-AB1E-21B8878B0601}" type="datetimeFigureOut">
              <a:rPr lang="fr-FR"/>
              <a:pPr>
                <a:defRPr/>
              </a:pPr>
              <a:t>14/06/2021</a:t>
            </a:fld>
            <a:endParaRPr lang="fr-FR" dirty="0"/>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lstStyle>
          <a:p>
            <a:pPr>
              <a:defRPr/>
            </a:pPr>
            <a:fld id="{8B442B6B-7122-4013-A35F-1DE03D3ABD77}" type="slidenum">
              <a:rPr lang="fr-FR" altLang="en-US"/>
              <a:pPr>
                <a:defRPr/>
              </a:pPr>
              <a:t>‹N°›</a:t>
            </a:fld>
            <a:endParaRPr lang="fr-FR" altLang="en-US"/>
          </a:p>
        </p:txBody>
      </p:sp>
    </p:spTree>
    <p:extLst>
      <p:ext uri="{BB962C8B-B14F-4D97-AF65-F5344CB8AC3E}">
        <p14:creationId xmlns:p14="http://schemas.microsoft.com/office/powerpoint/2010/main" val="4207421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fontAlgn="auto" hangingPunct="1">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Organigramme : Processu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rganigramme : Processu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fr-FR"/>
              <a:t>Modifiez le style du titre</a:t>
            </a:r>
            <a:endParaRPr lang="en-US"/>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fr-FR" noProof="0"/>
              <a:t>Cliquez sur l'icône pour ajouter une image</a:t>
            </a:r>
            <a:endParaRPr lang="en-US" noProof="0"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fr-FR"/>
              <a:t>Modifiez les styles du texte du masque</a:t>
            </a:r>
          </a:p>
        </p:txBody>
      </p:sp>
      <p:sp>
        <p:nvSpPr>
          <p:cNvPr id="8" name="Espace réservé de la date 4"/>
          <p:cNvSpPr>
            <a:spLocks noGrp="1"/>
          </p:cNvSpPr>
          <p:nvPr>
            <p:ph type="dt" sz="half" idx="10"/>
          </p:nvPr>
        </p:nvSpPr>
        <p:spPr/>
        <p:txBody>
          <a:bodyPr/>
          <a:lstStyle>
            <a:lvl1pPr>
              <a:defRPr/>
            </a:lvl1pPr>
          </a:lstStyle>
          <a:p>
            <a:pPr>
              <a:defRPr/>
            </a:pPr>
            <a:fld id="{8B199DBA-B5AC-4340-A631-FBAE9ADF524F}" type="datetimeFigureOut">
              <a:rPr lang="fr-FR"/>
              <a:pPr>
                <a:defRPr/>
              </a:pPr>
              <a:t>14/06/2021</a:t>
            </a:fld>
            <a:endParaRPr lang="fr-FR" dirty="0"/>
          </a:p>
        </p:txBody>
      </p:sp>
      <p:sp>
        <p:nvSpPr>
          <p:cNvPr id="9" name="Espace réservé du pied de page 5"/>
          <p:cNvSpPr>
            <a:spLocks noGrp="1"/>
          </p:cNvSpPr>
          <p:nvPr>
            <p:ph type="ftr" sz="quarter" idx="11"/>
          </p:nvPr>
        </p:nvSpPr>
        <p:spPr/>
        <p:txBody>
          <a:bodyPr/>
          <a:lstStyle>
            <a:lvl1pPr>
              <a:defRPr/>
            </a:lvl1pPr>
          </a:lstStyle>
          <a:p>
            <a:pPr>
              <a:defRPr/>
            </a:pPr>
            <a:endParaRPr lang="fr-FR"/>
          </a:p>
        </p:txBody>
      </p:sp>
      <p:sp>
        <p:nvSpPr>
          <p:cNvPr id="10" name="Espace réservé du numéro de diapositive 6"/>
          <p:cNvSpPr>
            <a:spLocks noGrp="1"/>
          </p:cNvSpPr>
          <p:nvPr>
            <p:ph type="sldNum" sz="quarter" idx="12"/>
          </p:nvPr>
        </p:nvSpPr>
        <p:spPr/>
        <p:txBody>
          <a:bodyPr/>
          <a:lstStyle>
            <a:lvl1pPr>
              <a:defRPr/>
            </a:lvl1pPr>
          </a:lstStyle>
          <a:p>
            <a:pPr>
              <a:defRPr/>
            </a:pPr>
            <a:fld id="{70B33C1A-5E96-4AC6-9D85-1EEF188E73D8}" type="slidenum">
              <a:rPr lang="fr-FR" altLang="en-US"/>
              <a:pPr>
                <a:defRPr/>
              </a:pPr>
              <a:t>‹N°›</a:t>
            </a:fld>
            <a:endParaRPr lang="fr-FR" altLang="en-US"/>
          </a:p>
        </p:txBody>
      </p:sp>
    </p:spTree>
    <p:extLst>
      <p:ext uri="{BB962C8B-B14F-4D97-AF65-F5344CB8AC3E}">
        <p14:creationId xmlns:p14="http://schemas.microsoft.com/office/powerpoint/2010/main" val="612469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ecteurs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Ellipse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Espace réservé du titre 4"/>
          <p:cNvSpPr>
            <a:spLocks noGrp="1"/>
          </p:cNvSpPr>
          <p:nvPr>
            <p:ph type="title"/>
          </p:nvPr>
        </p:nvSpPr>
        <p:spPr>
          <a:xfrm>
            <a:off x="1435100" y="274638"/>
            <a:ext cx="7499350" cy="1143000"/>
          </a:xfrm>
          <a:prstGeom prst="rect">
            <a:avLst/>
          </a:prstGeom>
        </p:spPr>
        <p:txBody>
          <a:bodyPr anchor="ctr">
            <a:normAutofit/>
          </a:bodyPr>
          <a:lstStyle/>
          <a:p>
            <a:r>
              <a:rPr lang="fr-FR"/>
              <a:t>Modifiez le style du titre</a:t>
            </a:r>
            <a:endParaRPr lang="en-US"/>
          </a:p>
        </p:txBody>
      </p:sp>
      <p:sp>
        <p:nvSpPr>
          <p:cNvPr id="1033" name="Espace réservé du texte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Modifiez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endParaRPr lang="en-US" altLang="en-US" smtClean="0"/>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371A7CA1-2888-44D6-A7D3-E247A780BC5A}" type="datetimeFigureOut">
              <a:rPr lang="fr-FR"/>
              <a:pPr>
                <a:defRPr/>
              </a:pPr>
              <a:t>14/06/2021</a:t>
            </a:fld>
            <a:endParaRPr lang="fr-FR" dirty="0"/>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fr-FR"/>
          </a:p>
        </p:txBody>
      </p:sp>
      <p:sp>
        <p:nvSpPr>
          <p:cNvPr id="22" name="Espace réservé du numéro de diapositive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93889F"/>
                </a:solidFill>
              </a:defRPr>
            </a:lvl1pPr>
          </a:lstStyle>
          <a:p>
            <a:pPr>
              <a:defRPr/>
            </a:pPr>
            <a:fld id="{520967F4-334A-4076-9B53-0E667B2185C6}" type="slidenum">
              <a:rPr lang="fr-FR" altLang="en-US"/>
              <a:pPr>
                <a:defRPr/>
              </a:pPr>
              <a:t>‹N°›</a:t>
            </a:fld>
            <a:endParaRPr lang="fr-FR" alt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950" r:id="rId1"/>
    <p:sldLayoutId id="2147483945" r:id="rId2"/>
    <p:sldLayoutId id="2147483951" r:id="rId3"/>
    <p:sldLayoutId id="2147483946" r:id="rId4"/>
    <p:sldLayoutId id="2147483952" r:id="rId5"/>
    <p:sldLayoutId id="2147483947" r:id="rId6"/>
    <p:sldLayoutId id="2147483953" r:id="rId7"/>
    <p:sldLayoutId id="2147483954" r:id="rId8"/>
    <p:sldLayoutId id="2147483955" r:id="rId9"/>
    <p:sldLayoutId id="2147483948" r:id="rId10"/>
    <p:sldLayoutId id="2147483949" r:id="rId11"/>
  </p:sldLayoutIdLst>
  <p:txStyles>
    <p:titleStyle>
      <a:lvl1pPr algn="l" rtl="0" eaLnBrk="0" fontAlgn="base" hangingPunct="0">
        <a:spcBef>
          <a:spcPct val="0"/>
        </a:spcBef>
        <a:spcAft>
          <a:spcPct val="0"/>
        </a:spcAft>
        <a:defRPr sz="4300" kern="1200">
          <a:solidFill>
            <a:srgbClr val="69666E"/>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69666E"/>
          </a:solidFill>
          <a:latin typeface="Gill Sans MT" panose="020B0502020104020203" pitchFamily="34" charset="0"/>
        </a:defRPr>
      </a:lvl2pPr>
      <a:lvl3pPr algn="l" rtl="0" eaLnBrk="0" fontAlgn="base" hangingPunct="0">
        <a:spcBef>
          <a:spcPct val="0"/>
        </a:spcBef>
        <a:spcAft>
          <a:spcPct val="0"/>
        </a:spcAft>
        <a:defRPr sz="4300">
          <a:solidFill>
            <a:srgbClr val="69666E"/>
          </a:solidFill>
          <a:latin typeface="Gill Sans MT" panose="020B0502020104020203" pitchFamily="34" charset="0"/>
        </a:defRPr>
      </a:lvl3pPr>
      <a:lvl4pPr algn="l" rtl="0" eaLnBrk="0" fontAlgn="base" hangingPunct="0">
        <a:spcBef>
          <a:spcPct val="0"/>
        </a:spcBef>
        <a:spcAft>
          <a:spcPct val="0"/>
        </a:spcAft>
        <a:defRPr sz="4300">
          <a:solidFill>
            <a:srgbClr val="69666E"/>
          </a:solidFill>
          <a:latin typeface="Gill Sans MT" panose="020B0502020104020203" pitchFamily="34" charset="0"/>
        </a:defRPr>
      </a:lvl4pPr>
      <a:lvl5pPr algn="l" rtl="0" eaLnBrk="0" fontAlgn="base" hangingPunct="0">
        <a:spcBef>
          <a:spcPct val="0"/>
        </a:spcBef>
        <a:spcAft>
          <a:spcPct val="0"/>
        </a:spcAft>
        <a:defRPr sz="4300">
          <a:solidFill>
            <a:srgbClr val="69666E"/>
          </a:solidFill>
          <a:latin typeface="Gill Sans MT" panose="020B0502020104020203" pitchFamily="34" charset="0"/>
        </a:defRPr>
      </a:lvl5pPr>
      <a:lvl6pPr marL="457200" algn="l" rtl="0" fontAlgn="base">
        <a:spcBef>
          <a:spcPct val="0"/>
        </a:spcBef>
        <a:spcAft>
          <a:spcPct val="0"/>
        </a:spcAft>
        <a:defRPr sz="4300">
          <a:solidFill>
            <a:srgbClr val="69666E"/>
          </a:solidFill>
          <a:latin typeface="Gill Sans MT" panose="020B0502020104020203" pitchFamily="34" charset="0"/>
        </a:defRPr>
      </a:lvl6pPr>
      <a:lvl7pPr marL="914400" algn="l" rtl="0" fontAlgn="base">
        <a:spcBef>
          <a:spcPct val="0"/>
        </a:spcBef>
        <a:spcAft>
          <a:spcPct val="0"/>
        </a:spcAft>
        <a:defRPr sz="4300">
          <a:solidFill>
            <a:srgbClr val="69666E"/>
          </a:solidFill>
          <a:latin typeface="Gill Sans MT" panose="020B0502020104020203" pitchFamily="34" charset="0"/>
        </a:defRPr>
      </a:lvl7pPr>
      <a:lvl8pPr marL="1371600" algn="l" rtl="0" fontAlgn="base">
        <a:spcBef>
          <a:spcPct val="0"/>
        </a:spcBef>
        <a:spcAft>
          <a:spcPct val="0"/>
        </a:spcAft>
        <a:defRPr sz="4300">
          <a:solidFill>
            <a:srgbClr val="69666E"/>
          </a:solidFill>
          <a:latin typeface="Gill Sans MT" panose="020B0502020104020203" pitchFamily="34" charset="0"/>
        </a:defRPr>
      </a:lvl8pPr>
      <a:lvl9pPr marL="1828800" algn="l" rtl="0" fontAlgn="base">
        <a:spcBef>
          <a:spcPct val="0"/>
        </a:spcBef>
        <a:spcAft>
          <a:spcPct val="0"/>
        </a:spcAft>
        <a:defRPr sz="4300">
          <a:solidFill>
            <a:srgbClr val="69666E"/>
          </a:solidFill>
          <a:latin typeface="Gill Sans MT" panose="020B0502020104020203"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6BB1C9"/>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6585CF"/>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2.vatican.va/content/francesco/en/speeches/2015/october/documents/papa-francesco_20151017_50-anniversario-sinodo.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vatican.va/roman_curia/congregations/cfaith/cti_documents/rc_cti_20180302_sinodalita_en.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vatican.va/content/francesco/en/apost_exhortations/documents/papa-francesco_esortazione-ap_20190325_christus-vivit.html#_ftn133"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6.xml.rels><?xml version="1.0" encoding="UTF-8" standalone="yes"?>
<Relationships xmlns="http://schemas.openxmlformats.org/package/2006/relationships"><Relationship Id="rId2" Type="http://schemas.openxmlformats.org/officeDocument/2006/relationships/hyperlink" Target="https://www.la-croix.com/Religion/Pape/Entretien-exclusif-avec-pape-Francois-integralite-2016-05-17-1200760636"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synod2018.va/"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w2.vatican.va/content/francesco/en/apost_constitutions/documents/papa-francesco_costituzione-ap_20180915_episcopalis-communio.html" TargetMode="External"/><Relationship Id="rId5" Type="http://schemas.openxmlformats.org/officeDocument/2006/relationships/hyperlink" Target="http://www.vatican.va/roman_curia/congregations/cfaith/cti_documents/rc_cti_20180302_sinodalita_en.html" TargetMode="External"/><Relationship Id="rId4" Type="http://schemas.openxmlformats.org/officeDocument/2006/relationships/hyperlink" Target="http://w2.vatican.va/content/francesco/en/speeches/2015/october/documents/papa-francesco_20151017_50-anniversario-sinodo.html"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2.vatican.va/content/francesco/en/speeches/2015/october/documents/papa-francesco_20151017_50-anniversario-sinodo.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5363" y="274638"/>
            <a:ext cx="7939087" cy="1143000"/>
          </a:xfrm>
        </p:spPr>
        <p:txBody>
          <a:bodyPr>
            <a:normAutofit fontScale="90000"/>
          </a:bodyPr>
          <a:lstStyle/>
          <a:p>
            <a:pPr>
              <a:defRPr/>
            </a:pPr>
            <a:r>
              <a:rPr lang="en-GB" b="1" dirty="0" smtClean="0">
                <a:effectLst/>
              </a:rPr>
              <a:t>Women in the church : </a:t>
            </a:r>
            <a:br>
              <a:rPr lang="en-GB" b="1" dirty="0" smtClean="0">
                <a:effectLst/>
              </a:rPr>
            </a:br>
            <a:r>
              <a:rPr lang="en-GB" b="1" dirty="0" smtClean="0">
                <a:effectLst/>
              </a:rPr>
              <a:t>The challenge of </a:t>
            </a:r>
            <a:r>
              <a:rPr lang="en-GB" b="1" dirty="0" err="1" smtClean="0">
                <a:effectLst/>
              </a:rPr>
              <a:t>synodality</a:t>
            </a:r>
            <a:endParaRPr lang="fr-FR" i="1" dirty="0"/>
          </a:p>
        </p:txBody>
      </p:sp>
      <p:sp>
        <p:nvSpPr>
          <p:cNvPr id="3" name="Espace réservé du contenu 2"/>
          <p:cNvSpPr>
            <a:spLocks noGrp="1"/>
          </p:cNvSpPr>
          <p:nvPr>
            <p:ph idx="1"/>
          </p:nvPr>
        </p:nvSpPr>
        <p:spPr>
          <a:xfrm>
            <a:off x="-107950" y="1447800"/>
            <a:ext cx="9144000" cy="5581650"/>
          </a:xfrm>
        </p:spPr>
        <p:txBody>
          <a:bodyPr>
            <a:normAutofit fontScale="92500" lnSpcReduction="20000"/>
          </a:bodyPr>
          <a:lstStyle/>
          <a:p>
            <a:pPr>
              <a:defRPr/>
            </a:pPr>
            <a:endParaRPr lang="fr-FR" dirty="0" smtClean="0"/>
          </a:p>
          <a:p>
            <a:pPr>
              <a:defRPr/>
            </a:pPr>
            <a:endParaRPr lang="fr-FR" dirty="0"/>
          </a:p>
          <a:p>
            <a:pPr>
              <a:defRPr/>
            </a:pPr>
            <a:endParaRPr lang="fr-FR" dirty="0" smtClean="0"/>
          </a:p>
          <a:p>
            <a:pPr>
              <a:defRPr/>
            </a:pPr>
            <a:endParaRPr lang="fr-FR" dirty="0"/>
          </a:p>
          <a:p>
            <a:pPr marL="82296" indent="0">
              <a:buFont typeface="Wingdings 2" pitchFamily="18" charset="2"/>
              <a:buNone/>
              <a:defRPr/>
            </a:pPr>
            <a:endParaRPr lang="fr-FR" dirty="0"/>
          </a:p>
          <a:p>
            <a:pPr>
              <a:defRPr/>
            </a:pPr>
            <a:endParaRPr lang="fr-FR" dirty="0" smtClean="0"/>
          </a:p>
          <a:p>
            <a:pPr>
              <a:defRPr/>
            </a:pPr>
            <a:endParaRPr lang="fr-FR" dirty="0"/>
          </a:p>
          <a:p>
            <a:pPr>
              <a:defRPr/>
            </a:pPr>
            <a:endParaRPr lang="fr-FR" dirty="0" smtClean="0"/>
          </a:p>
          <a:p>
            <a:pPr>
              <a:defRPr/>
            </a:pPr>
            <a:endParaRPr lang="fr-FR" dirty="0"/>
          </a:p>
          <a:p>
            <a:pPr>
              <a:defRPr/>
            </a:pPr>
            <a:endParaRPr lang="fr-FR" dirty="0" smtClean="0"/>
          </a:p>
          <a:p>
            <a:pPr marL="82296" indent="0" algn="r">
              <a:buFont typeface="Wingdings 2" pitchFamily="18" charset="2"/>
              <a:buNone/>
              <a:defRPr/>
            </a:pPr>
            <a:endParaRPr lang="fr-FR" sz="2100" dirty="0" smtClean="0"/>
          </a:p>
          <a:p>
            <a:pPr marL="82296" indent="0" algn="r">
              <a:buFont typeface="Wingdings 2" pitchFamily="18" charset="2"/>
              <a:buNone/>
              <a:defRPr/>
            </a:pPr>
            <a:r>
              <a:rPr lang="fr-FR" sz="2400" i="1" dirty="0" smtClean="0"/>
              <a:t>Sr Nathalie Becquart, </a:t>
            </a:r>
            <a:r>
              <a:rPr lang="fr-FR" sz="2400" i="1" dirty="0" err="1" smtClean="0"/>
              <a:t>xmcj</a:t>
            </a:r>
            <a:r>
              <a:rPr lang="fr-FR" sz="2400" i="1" dirty="0" smtClean="0"/>
              <a:t>, </a:t>
            </a:r>
          </a:p>
          <a:p>
            <a:pPr marL="82296" indent="0" algn="r">
              <a:buFont typeface="Wingdings 2" pitchFamily="18" charset="2"/>
              <a:buNone/>
              <a:defRPr/>
            </a:pPr>
            <a:r>
              <a:rPr lang="fr-FR" sz="2400" i="1" dirty="0" err="1" smtClean="0"/>
              <a:t>Unders-Secretary</a:t>
            </a:r>
            <a:r>
              <a:rPr lang="fr-FR" sz="2400" i="1" dirty="0" smtClean="0"/>
              <a:t> to the General Secretariat of the </a:t>
            </a:r>
            <a:r>
              <a:rPr lang="fr-FR" sz="2400" i="1" dirty="0" err="1"/>
              <a:t>S</a:t>
            </a:r>
            <a:r>
              <a:rPr lang="fr-FR" sz="2400" i="1" dirty="0" err="1" smtClean="0"/>
              <a:t>ynod</a:t>
            </a:r>
            <a:r>
              <a:rPr lang="fr-FR" sz="2400" i="1" dirty="0" smtClean="0"/>
              <a:t> of Bishops</a:t>
            </a:r>
          </a:p>
        </p:txBody>
      </p:sp>
      <p:sp>
        <p:nvSpPr>
          <p:cNvPr id="4" name="AutoShape 4" descr="'We Are Church' Germany pleads for 'synodal path' reform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descr="https://media.ouest-france.fr/v1/pictures/MjAxOTEwYjdkNjNjMmNkZjBhMjBkYTcyOWJiZGVmMmFmMTE4M2Q?width=1260&amp;height=712&amp;focuspoint=52%2C43&amp;cropresize=1&amp;client_id=bpeditorial&amp;sign=7a8ff486a5b44ab0f1c4705e4cf441dbb4f81d9bf0b5f613d84179d617350b5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120" y="1628800"/>
            <a:ext cx="7884368" cy="4455294"/>
          </a:xfrm>
          <a:prstGeom prst="rect">
            <a:avLst/>
          </a:prstGeom>
          <a:noFill/>
          <a:extLst>
            <a:ext uri="{909E8E84-426E-40DD-AFC4-6F175D3DCCD1}">
              <a14:hiddenFill xmlns:a14="http://schemas.microsoft.com/office/drawing/2010/main">
                <a:solidFill>
                  <a:srgbClr val="FFFFFF"/>
                </a:solidFill>
              </a14:hiddenFill>
            </a:ext>
          </a:extLst>
        </p:spPr>
      </p:pic>
      <p:pic>
        <p:nvPicPr>
          <p:cNvPr id="4099" name="Immagine 1" descr="logo sinodo a col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116632"/>
            <a:ext cx="1368152" cy="133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8783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Women</a:t>
            </a:r>
            <a:r>
              <a:rPr lang="fr-FR" dirty="0" smtClean="0"/>
              <a:t> in a synodal Church</a:t>
            </a:r>
            <a:endParaRPr lang="en-US" dirty="0"/>
          </a:p>
        </p:txBody>
      </p:sp>
      <p:sp>
        <p:nvSpPr>
          <p:cNvPr id="3" name="Espace réservé du contenu 2"/>
          <p:cNvSpPr>
            <a:spLocks noGrp="1"/>
          </p:cNvSpPr>
          <p:nvPr>
            <p:ph idx="1"/>
          </p:nvPr>
        </p:nvSpPr>
        <p:spPr/>
        <p:txBody>
          <a:bodyPr/>
          <a:lstStyle/>
          <a:p>
            <a:r>
              <a:rPr lang="en-US" dirty="0"/>
              <a:t>148.    </a:t>
            </a:r>
            <a:r>
              <a:rPr lang="en-US" b="1" dirty="0"/>
              <a:t>A Church that seeks to live a </a:t>
            </a:r>
            <a:r>
              <a:rPr lang="en-US" b="1" dirty="0" err="1"/>
              <a:t>synodal</a:t>
            </a:r>
            <a:r>
              <a:rPr lang="en-US" b="1" dirty="0"/>
              <a:t> style cannot fail to reflect on the condition and role of women within it, and consequently in society more generally</a:t>
            </a:r>
            <a:r>
              <a:rPr lang="en-US" dirty="0"/>
              <a:t>.  Young men and women ask this question forcefully.  The fruits of such reflection need to be implemented through a courageous change of culture and through change in daily pastoral practice. </a:t>
            </a:r>
          </a:p>
        </p:txBody>
      </p:sp>
    </p:spTree>
    <p:extLst>
      <p:ext uri="{BB962C8B-B14F-4D97-AF65-F5344CB8AC3E}">
        <p14:creationId xmlns:p14="http://schemas.microsoft.com/office/powerpoint/2010/main" val="3537282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Women</a:t>
            </a:r>
            <a:r>
              <a:rPr lang="fr-FR" dirty="0" smtClean="0"/>
              <a:t> in a synodal Church</a:t>
            </a:r>
            <a:endParaRPr lang="en-US" dirty="0"/>
          </a:p>
        </p:txBody>
      </p:sp>
      <p:sp>
        <p:nvSpPr>
          <p:cNvPr id="3" name="Espace réservé du contenu 2"/>
          <p:cNvSpPr>
            <a:spLocks noGrp="1"/>
          </p:cNvSpPr>
          <p:nvPr>
            <p:ph idx="1"/>
          </p:nvPr>
        </p:nvSpPr>
        <p:spPr>
          <a:xfrm>
            <a:off x="971600" y="1447800"/>
            <a:ext cx="7962850" cy="4800600"/>
          </a:xfrm>
        </p:spPr>
        <p:txBody>
          <a:bodyPr/>
          <a:lstStyle/>
          <a:p>
            <a:r>
              <a:rPr lang="en-US" dirty="0" smtClean="0"/>
              <a:t>§148 (…) A </a:t>
            </a:r>
            <a:r>
              <a:rPr lang="en-US" dirty="0"/>
              <a:t>sphere of particular importance in this regard is </a:t>
            </a:r>
            <a:r>
              <a:rPr lang="en-US" b="1" dirty="0"/>
              <a:t>the female presence in ecclesial bodies at all levels, including positions of responsibility, as well as female participation in ecclesial decision-making processes,</a:t>
            </a:r>
            <a:r>
              <a:rPr lang="en-US" dirty="0"/>
              <a:t> </a:t>
            </a:r>
            <a:r>
              <a:rPr lang="en-US" sz="2600" dirty="0"/>
              <a:t>respecting the role of the ordained minister.  This is </a:t>
            </a:r>
            <a:r>
              <a:rPr lang="en-US" sz="2600" b="1" dirty="0"/>
              <a:t>a duty of justice</a:t>
            </a:r>
            <a:r>
              <a:rPr lang="en-US" sz="2600" dirty="0"/>
              <a:t>, which draws inspiration both from the way Jesus related to men and women of his day, and from the importance of the role of certain female figures in the Bible, in the history of salvation and in the life of the Church.</a:t>
            </a:r>
          </a:p>
          <a:p>
            <a:endParaRPr lang="en-US" dirty="0"/>
          </a:p>
        </p:txBody>
      </p:sp>
    </p:spTree>
    <p:extLst>
      <p:ext uri="{BB962C8B-B14F-4D97-AF65-F5344CB8AC3E}">
        <p14:creationId xmlns:p14="http://schemas.microsoft.com/office/powerpoint/2010/main" val="3371343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550" y="274638"/>
            <a:ext cx="8172450" cy="1143000"/>
          </a:xfrm>
        </p:spPr>
        <p:txBody>
          <a:bodyPr>
            <a:normAutofit fontScale="90000"/>
          </a:bodyPr>
          <a:lstStyle/>
          <a:p>
            <a:pPr algn="ctr" eaLnBrk="1" fontAlgn="auto" hangingPunct="1">
              <a:spcAft>
                <a:spcPts val="0"/>
              </a:spcAft>
              <a:defRPr/>
            </a:pPr>
            <a:r>
              <a:rPr lang="fr-FR" dirty="0" smtClean="0">
                <a:solidFill>
                  <a:schemeClr val="tx2">
                    <a:satMod val="130000"/>
                  </a:schemeClr>
                </a:solidFill>
              </a:rPr>
              <a:t>This Covid-19 </a:t>
            </a:r>
            <a:r>
              <a:rPr lang="fr-FR" dirty="0" err="1" smtClean="0">
                <a:solidFill>
                  <a:schemeClr val="tx2">
                    <a:satMod val="130000"/>
                  </a:schemeClr>
                </a:solidFill>
              </a:rPr>
              <a:t>crisis</a:t>
            </a:r>
            <a:r>
              <a:rPr lang="fr-FR" dirty="0" smtClean="0">
                <a:solidFill>
                  <a:schemeClr val="tx2">
                    <a:satMod val="130000"/>
                  </a:schemeClr>
                </a:solidFill>
              </a:rPr>
              <a:t> </a:t>
            </a:r>
            <a:r>
              <a:rPr lang="fr-FR" dirty="0">
                <a:solidFill>
                  <a:schemeClr val="tx2">
                    <a:satMod val="130000"/>
                  </a:schemeClr>
                </a:solidFill>
              </a:rPr>
              <a:t>as an </a:t>
            </a:r>
            <a:r>
              <a:rPr lang="fr-FR" dirty="0" err="1">
                <a:solidFill>
                  <a:schemeClr val="tx2">
                    <a:satMod val="130000"/>
                  </a:schemeClr>
                </a:solidFill>
              </a:rPr>
              <a:t>eye</a:t>
            </a:r>
            <a:r>
              <a:rPr lang="fr-FR" dirty="0">
                <a:solidFill>
                  <a:schemeClr val="tx2">
                    <a:satMod val="130000"/>
                  </a:schemeClr>
                </a:solidFill>
              </a:rPr>
              <a:t> </a:t>
            </a:r>
            <a:r>
              <a:rPr lang="fr-FR" dirty="0" err="1">
                <a:solidFill>
                  <a:schemeClr val="tx2">
                    <a:satMod val="130000"/>
                  </a:schemeClr>
                </a:solidFill>
              </a:rPr>
              <a:t>opener</a:t>
            </a:r>
            <a:r>
              <a:rPr lang="fr-FR" dirty="0">
                <a:solidFill>
                  <a:schemeClr val="tx2">
                    <a:satMod val="130000"/>
                  </a:schemeClr>
                </a:solidFill>
              </a:rPr>
              <a:t> </a:t>
            </a:r>
            <a:r>
              <a:rPr lang="fr-FR" dirty="0" err="1">
                <a:solidFill>
                  <a:schemeClr val="tx2">
                    <a:satMod val="130000"/>
                  </a:schemeClr>
                </a:solidFill>
              </a:rPr>
              <a:t>that</a:t>
            </a:r>
            <a:r>
              <a:rPr lang="fr-FR" dirty="0">
                <a:solidFill>
                  <a:schemeClr val="tx2">
                    <a:satMod val="130000"/>
                  </a:schemeClr>
                </a:solidFill>
              </a:rPr>
              <a:t> </a:t>
            </a:r>
            <a:r>
              <a:rPr lang="fr-FR" dirty="0" err="1">
                <a:solidFill>
                  <a:schemeClr val="tx2">
                    <a:satMod val="130000"/>
                  </a:schemeClr>
                </a:solidFill>
              </a:rPr>
              <a:t>highlights</a:t>
            </a:r>
            <a:r>
              <a:rPr lang="fr-FR" dirty="0">
                <a:solidFill>
                  <a:schemeClr val="tx2">
                    <a:satMod val="130000"/>
                  </a:schemeClr>
                </a:solidFill>
              </a:rPr>
              <a:t> </a:t>
            </a:r>
            <a:r>
              <a:rPr lang="fr-FR" dirty="0" smtClean="0">
                <a:solidFill>
                  <a:schemeClr val="tx2">
                    <a:satMod val="130000"/>
                  </a:schemeClr>
                </a:solidFill>
              </a:rPr>
              <a:t>i</a:t>
            </a:r>
            <a:r>
              <a:rPr lang="en-US" dirty="0" err="1" smtClean="0">
                <a:effectLst/>
              </a:rPr>
              <a:t>nterdependency</a:t>
            </a:r>
            <a:r>
              <a:rPr lang="en-US" dirty="0" smtClean="0">
                <a:effectLst/>
              </a:rPr>
              <a:t> </a:t>
            </a:r>
            <a:br>
              <a:rPr lang="en-US" dirty="0" smtClean="0">
                <a:effectLst/>
              </a:rPr>
            </a:br>
            <a:r>
              <a:rPr lang="en-US" dirty="0" smtClean="0">
                <a:effectLst/>
              </a:rPr>
              <a:t>and the urgency of </a:t>
            </a:r>
            <a:r>
              <a:rPr lang="en-US" dirty="0" err="1" smtClean="0">
                <a:effectLst/>
              </a:rPr>
              <a:t>synodality</a:t>
            </a:r>
            <a:endParaRPr lang="en-US" i="1" dirty="0">
              <a:solidFill>
                <a:schemeClr val="tx2">
                  <a:satMod val="130000"/>
                </a:schemeClr>
              </a:solidFill>
            </a:endParaRPr>
          </a:p>
        </p:txBody>
      </p:sp>
      <p:sp>
        <p:nvSpPr>
          <p:cNvPr id="20483" name="Espace réservé du contenu 2"/>
          <p:cNvSpPr>
            <a:spLocks noGrp="1"/>
          </p:cNvSpPr>
          <p:nvPr>
            <p:ph idx="1"/>
          </p:nvPr>
        </p:nvSpPr>
        <p:spPr>
          <a:xfrm>
            <a:off x="971550" y="1628775"/>
            <a:ext cx="7962900" cy="4619625"/>
          </a:xfrm>
        </p:spPr>
        <p:txBody>
          <a:bodyPr/>
          <a:lstStyle/>
          <a:p>
            <a:pPr algn="ctr" eaLnBrk="1" hangingPunct="1">
              <a:buFont typeface="Wingdings"/>
              <a:buChar char="à"/>
            </a:pPr>
            <a:r>
              <a:rPr lang="fr-FR" dirty="0" smtClean="0">
                <a:solidFill>
                  <a:srgbClr val="0070C0"/>
                </a:solidFill>
                <a:sym typeface="Wingdings" panose="05000000000000000000" pitchFamily="2" charset="2"/>
              </a:rPr>
              <a:t>«</a:t>
            </a:r>
            <a:r>
              <a:rPr lang="fr-FR" dirty="0">
                <a:solidFill>
                  <a:srgbClr val="0070C0"/>
                </a:solidFill>
                <a:sym typeface="Wingdings" panose="05000000000000000000" pitchFamily="2" charset="2"/>
              </a:rPr>
              <a:t> </a:t>
            </a:r>
            <a:r>
              <a:rPr lang="fr-FR" dirty="0" err="1">
                <a:solidFill>
                  <a:srgbClr val="0070C0"/>
                </a:solidFill>
                <a:sym typeface="Wingdings" panose="05000000000000000000" pitchFamily="2" charset="2"/>
              </a:rPr>
              <a:t>we</a:t>
            </a:r>
            <a:r>
              <a:rPr lang="fr-FR" dirty="0">
                <a:solidFill>
                  <a:srgbClr val="0070C0"/>
                </a:solidFill>
                <a:sym typeface="Wingdings" panose="05000000000000000000" pitchFamily="2" charset="2"/>
              </a:rPr>
              <a:t> are on the </a:t>
            </a:r>
            <a:r>
              <a:rPr lang="fr-FR" dirty="0" err="1">
                <a:solidFill>
                  <a:srgbClr val="0070C0"/>
                </a:solidFill>
                <a:sym typeface="Wingdings" panose="05000000000000000000" pitchFamily="2" charset="2"/>
              </a:rPr>
              <a:t>same</a:t>
            </a:r>
            <a:r>
              <a:rPr lang="fr-FR" dirty="0">
                <a:solidFill>
                  <a:srgbClr val="0070C0"/>
                </a:solidFill>
                <a:sym typeface="Wingdings" panose="05000000000000000000" pitchFamily="2" charset="2"/>
              </a:rPr>
              <a:t> boat »</a:t>
            </a:r>
            <a:br>
              <a:rPr lang="fr-FR" dirty="0">
                <a:solidFill>
                  <a:srgbClr val="0070C0"/>
                </a:solidFill>
                <a:sym typeface="Wingdings" panose="05000000000000000000" pitchFamily="2" charset="2"/>
              </a:rPr>
            </a:br>
            <a:r>
              <a:rPr lang="en-US" altLang="en-US" dirty="0" smtClean="0">
                <a:solidFill>
                  <a:srgbClr val="002060"/>
                </a:solidFill>
                <a:sym typeface="Wingdings" panose="05000000000000000000" pitchFamily="2" charset="2"/>
              </a:rPr>
              <a:t>Interconnectedness </a:t>
            </a:r>
          </a:p>
          <a:p>
            <a:pPr algn="ctr" eaLnBrk="1" hangingPunct="1">
              <a:buFont typeface="Wingdings"/>
              <a:buChar char="à"/>
            </a:pPr>
            <a:r>
              <a:rPr lang="en-US" altLang="en-US" i="1" dirty="0" err="1" smtClean="0">
                <a:solidFill>
                  <a:srgbClr val="002060"/>
                </a:solidFill>
                <a:sym typeface="Wingdings" panose="05000000000000000000" pitchFamily="2" charset="2"/>
              </a:rPr>
              <a:t>Laudato</a:t>
            </a:r>
            <a:r>
              <a:rPr lang="en-US" altLang="en-US" i="1" dirty="0" smtClean="0">
                <a:solidFill>
                  <a:srgbClr val="002060"/>
                </a:solidFill>
                <a:sym typeface="Wingdings" panose="05000000000000000000" pitchFamily="2" charset="2"/>
              </a:rPr>
              <a:t> Si </a:t>
            </a:r>
            <a:r>
              <a:rPr lang="en-US" altLang="en-US" dirty="0" smtClean="0">
                <a:solidFill>
                  <a:srgbClr val="002060"/>
                </a:solidFill>
                <a:sym typeface="Wingdings" panose="05000000000000000000" pitchFamily="2" charset="2"/>
              </a:rPr>
              <a:t>and </a:t>
            </a:r>
            <a:r>
              <a:rPr lang="en-US" altLang="en-US" i="1" dirty="0" err="1" smtClean="0">
                <a:solidFill>
                  <a:srgbClr val="002060"/>
                </a:solidFill>
                <a:sym typeface="Wingdings" panose="05000000000000000000" pitchFamily="2" charset="2"/>
              </a:rPr>
              <a:t>Fratelli</a:t>
            </a:r>
            <a:r>
              <a:rPr lang="en-US" altLang="en-US" i="1" dirty="0" smtClean="0">
                <a:solidFill>
                  <a:srgbClr val="002060"/>
                </a:solidFill>
                <a:sym typeface="Wingdings" panose="05000000000000000000" pitchFamily="2" charset="2"/>
              </a:rPr>
              <a:t> </a:t>
            </a:r>
            <a:r>
              <a:rPr lang="en-US" altLang="en-US" i="1" dirty="0" err="1" smtClean="0">
                <a:solidFill>
                  <a:srgbClr val="002060"/>
                </a:solidFill>
                <a:sym typeface="Wingdings" panose="05000000000000000000" pitchFamily="2" charset="2"/>
              </a:rPr>
              <a:t>Tutti</a:t>
            </a:r>
            <a:endParaRPr lang="en-US" altLang="en-US" i="1" dirty="0" smtClean="0">
              <a:solidFill>
                <a:srgbClr val="002060"/>
              </a:solidFill>
            </a:endParaRPr>
          </a:p>
        </p:txBody>
      </p:sp>
      <p:pic>
        <p:nvPicPr>
          <p:cNvPr id="20484" name="Picture 2" descr="coronavirus young people COVID-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332685"/>
            <a:ext cx="5256584" cy="3502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7660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6013" y="274638"/>
            <a:ext cx="7818437" cy="1143000"/>
          </a:xfrm>
        </p:spPr>
        <p:txBody>
          <a:bodyPr>
            <a:normAutofit fontScale="90000"/>
          </a:bodyPr>
          <a:lstStyle/>
          <a:p>
            <a:pPr>
              <a:defRPr/>
            </a:pPr>
            <a:r>
              <a:rPr lang="en-US" dirty="0" smtClean="0"/>
              <a:t>The </a:t>
            </a:r>
            <a:r>
              <a:rPr lang="en-US" dirty="0"/>
              <a:t>challenge of putting </a:t>
            </a:r>
            <a:r>
              <a:rPr lang="en-US" dirty="0" err="1"/>
              <a:t>synodality</a:t>
            </a:r>
            <a:r>
              <a:rPr lang="en-US" dirty="0"/>
              <a:t> into practice</a:t>
            </a:r>
          </a:p>
        </p:txBody>
      </p:sp>
      <p:sp>
        <p:nvSpPr>
          <p:cNvPr id="3" name="Espace réservé du contenu 2"/>
          <p:cNvSpPr>
            <a:spLocks noGrp="1"/>
          </p:cNvSpPr>
          <p:nvPr>
            <p:ph idx="1"/>
          </p:nvPr>
        </p:nvSpPr>
        <p:spPr>
          <a:xfrm>
            <a:off x="1403350" y="1844675"/>
            <a:ext cx="7499350" cy="4800600"/>
          </a:xfrm>
        </p:spPr>
        <p:txBody>
          <a:bodyPr/>
          <a:lstStyle/>
          <a:p>
            <a:pPr>
              <a:defRPr/>
            </a:pPr>
            <a:r>
              <a:rPr lang="en-US" dirty="0"/>
              <a:t>“What the Lord is asking of us is already in some sense present in the very word ‘synod’. </a:t>
            </a:r>
            <a:r>
              <a:rPr lang="en-US" b="1" dirty="0"/>
              <a:t>Journeying together </a:t>
            </a:r>
            <a:r>
              <a:rPr lang="en-US" dirty="0"/>
              <a:t>— laity, pastors, the Bishop of Rome — </a:t>
            </a:r>
            <a:r>
              <a:rPr lang="en-US" b="1" dirty="0"/>
              <a:t>is</a:t>
            </a:r>
            <a:r>
              <a:rPr lang="en-US" dirty="0"/>
              <a:t> </a:t>
            </a:r>
            <a:r>
              <a:rPr lang="en-US" b="1" dirty="0"/>
              <a:t>an easy concept to put into words, but not so easy to put into practice”</a:t>
            </a:r>
          </a:p>
          <a:p>
            <a:pPr marL="82550" indent="0" algn="r">
              <a:buFont typeface="Wingdings 2" pitchFamily="18" charset="2"/>
              <a:buNone/>
              <a:defRPr/>
            </a:pPr>
            <a:r>
              <a:rPr lang="en-US" dirty="0" smtClean="0"/>
              <a:t>Pope Francis</a:t>
            </a:r>
          </a:p>
          <a:p>
            <a:pPr marL="82550" indent="0" algn="r">
              <a:buFont typeface="Wingdings 2" pitchFamily="18" charset="2"/>
              <a:buNone/>
              <a:defRPr/>
            </a:pPr>
            <a:r>
              <a:rPr lang="en-US" sz="1800" i="1" dirty="0" smtClean="0"/>
              <a:t>Address at the </a:t>
            </a:r>
            <a:r>
              <a:rPr lang="en-US" sz="1800" i="1" dirty="0">
                <a:hlinkClick r:id="rId3"/>
              </a:rPr>
              <a:t>Ceremony Commemorating the 50</a:t>
            </a:r>
            <a:r>
              <a:rPr lang="en-US" sz="1800" i="1" baseline="30000" dirty="0">
                <a:hlinkClick r:id="rId3"/>
              </a:rPr>
              <a:t>th</a:t>
            </a:r>
            <a:r>
              <a:rPr lang="en-US" sz="1800" i="1" dirty="0">
                <a:hlinkClick r:id="rId3"/>
              </a:rPr>
              <a:t> Anniversary </a:t>
            </a:r>
            <a:endParaRPr lang="en-US" sz="1800" i="1" dirty="0" smtClean="0">
              <a:hlinkClick r:id="rId3"/>
            </a:endParaRPr>
          </a:p>
          <a:p>
            <a:pPr marL="82550" indent="0" algn="r">
              <a:buFont typeface="Wingdings 2" pitchFamily="18" charset="2"/>
              <a:buNone/>
              <a:defRPr/>
            </a:pPr>
            <a:r>
              <a:rPr lang="en-US" sz="1800" i="1" dirty="0" smtClean="0">
                <a:hlinkClick r:id="rId3"/>
              </a:rPr>
              <a:t>of </a:t>
            </a:r>
            <a:r>
              <a:rPr lang="en-US" sz="1800" i="1" dirty="0">
                <a:hlinkClick r:id="rId3"/>
              </a:rPr>
              <a:t>the Institution of the Synod of Bishops</a:t>
            </a:r>
            <a:r>
              <a:rPr lang="en-US" sz="1800" i="1" dirty="0"/>
              <a:t>, October 17 2015 </a:t>
            </a:r>
          </a:p>
          <a:p>
            <a:pPr>
              <a:defRPr/>
            </a:pPr>
            <a:endParaRPr lang="en-US" sz="1800" i="1" dirty="0"/>
          </a:p>
        </p:txBody>
      </p:sp>
    </p:spTree>
    <p:extLst>
      <p:ext uri="{BB962C8B-B14F-4D97-AF65-F5344CB8AC3E}">
        <p14:creationId xmlns:p14="http://schemas.microsoft.com/office/powerpoint/2010/main" val="864575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smtClean="0"/>
              <a:t>Called</a:t>
            </a:r>
            <a:r>
              <a:rPr lang="fr-FR" dirty="0" smtClean="0"/>
              <a:t> to </a:t>
            </a:r>
            <a:r>
              <a:rPr lang="fr-FR" dirty="0" err="1" smtClean="0"/>
              <a:t>walk</a:t>
            </a:r>
            <a:r>
              <a:rPr lang="fr-FR" dirty="0" smtClean="0"/>
              <a:t> </a:t>
            </a:r>
            <a:r>
              <a:rPr lang="fr-FR" dirty="0" err="1" smtClean="0"/>
              <a:t>together</a:t>
            </a:r>
            <a:r>
              <a:rPr lang="fr-FR" dirty="0" smtClean="0"/>
              <a:t> as </a:t>
            </a:r>
            <a:r>
              <a:rPr lang="fr-FR" dirty="0" err="1" smtClean="0"/>
              <a:t>brothers</a:t>
            </a:r>
            <a:r>
              <a:rPr lang="fr-FR" dirty="0" smtClean="0"/>
              <a:t> and </a:t>
            </a:r>
            <a:r>
              <a:rPr lang="fr-FR" dirty="0" err="1" smtClean="0"/>
              <a:t>sisters</a:t>
            </a:r>
            <a:r>
              <a:rPr lang="fr-FR" dirty="0" smtClean="0"/>
              <a:t> in Christ </a:t>
            </a:r>
            <a:endParaRPr lang="fr-FR" dirty="0"/>
          </a:p>
        </p:txBody>
      </p:sp>
      <p:sp>
        <p:nvSpPr>
          <p:cNvPr id="3" name="Espace réservé du contenu 2"/>
          <p:cNvSpPr>
            <a:spLocks noGrp="1"/>
          </p:cNvSpPr>
          <p:nvPr>
            <p:ph idx="1"/>
          </p:nvPr>
        </p:nvSpPr>
        <p:spPr/>
        <p:txBody>
          <a:bodyPr/>
          <a:lstStyle/>
          <a:p>
            <a:endParaRPr lang="fr-FR"/>
          </a:p>
        </p:txBody>
      </p:sp>
      <p:pic>
        <p:nvPicPr>
          <p:cNvPr id="5" name="Espace réservé du contenu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1480445"/>
            <a:ext cx="4031878" cy="5377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982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The </a:t>
            </a:r>
            <a:r>
              <a:rPr lang="fr-FR" dirty="0" err="1" smtClean="0"/>
              <a:t>experience</a:t>
            </a:r>
            <a:r>
              <a:rPr lang="fr-FR" dirty="0" smtClean="0"/>
              <a:t> of the last 2 </a:t>
            </a:r>
            <a:r>
              <a:rPr lang="fr-FR" dirty="0" err="1" smtClean="0"/>
              <a:t>synods</a:t>
            </a:r>
            <a:endParaRPr lang="fr-FR" dirty="0"/>
          </a:p>
        </p:txBody>
      </p:sp>
      <p:sp>
        <p:nvSpPr>
          <p:cNvPr id="3" name="Espace réservé du contenu 2"/>
          <p:cNvSpPr>
            <a:spLocks noGrp="1"/>
          </p:cNvSpPr>
          <p:nvPr>
            <p:ph idx="1"/>
          </p:nvPr>
        </p:nvSpPr>
        <p:spPr/>
        <p:txBody>
          <a:bodyPr/>
          <a:lstStyle/>
          <a:p>
            <a:r>
              <a:rPr lang="en-US" dirty="0"/>
              <a:t>The very positive experience of women in the last two synods in which they played a major and recognized role</a:t>
            </a:r>
          </a:p>
          <a:p>
            <a:r>
              <a:rPr lang="en-US" dirty="0"/>
              <a:t>Women </a:t>
            </a:r>
            <a:r>
              <a:rPr lang="en-US" dirty="0" smtClean="0"/>
              <a:t>and youth are </a:t>
            </a:r>
            <a:r>
              <a:rPr lang="en-US" dirty="0"/>
              <a:t>the driving force </a:t>
            </a:r>
            <a:r>
              <a:rPr lang="en-US" dirty="0" smtClean="0"/>
              <a:t>to foster </a:t>
            </a:r>
            <a:r>
              <a:rPr lang="en-US" dirty="0" err="1" smtClean="0"/>
              <a:t>synodality</a:t>
            </a:r>
            <a:endParaRPr lang="en-US" dirty="0"/>
          </a:p>
          <a:p>
            <a:r>
              <a:rPr lang="en-US" dirty="0"/>
              <a:t>Clericalism/</a:t>
            </a:r>
            <a:r>
              <a:rPr lang="en-US" dirty="0" err="1"/>
              <a:t>synodality</a:t>
            </a:r>
            <a:endParaRPr lang="en-US" dirty="0"/>
          </a:p>
          <a:p>
            <a:r>
              <a:rPr lang="en-US" dirty="0"/>
              <a:t>The role of the laity, the </a:t>
            </a:r>
            <a:r>
              <a:rPr lang="en-US" i="1" dirty="0" err="1"/>
              <a:t>sensus</a:t>
            </a:r>
            <a:r>
              <a:rPr lang="en-US" i="1" dirty="0"/>
              <a:t> </a:t>
            </a:r>
            <a:r>
              <a:rPr lang="en-US" i="1" dirty="0" err="1"/>
              <a:t>fidei</a:t>
            </a:r>
            <a:r>
              <a:rPr lang="en-US" i="1" dirty="0"/>
              <a:t> </a:t>
            </a:r>
            <a:r>
              <a:rPr lang="en-US" dirty="0"/>
              <a:t>and the common priesthood of the </a:t>
            </a:r>
            <a:r>
              <a:rPr lang="en-US" dirty="0" smtClean="0"/>
              <a:t>baptized</a:t>
            </a:r>
            <a:endParaRPr lang="en-US" dirty="0"/>
          </a:p>
        </p:txBody>
      </p:sp>
    </p:spTree>
    <p:extLst>
      <p:ext uri="{BB962C8B-B14F-4D97-AF65-F5344CB8AC3E}">
        <p14:creationId xmlns:p14="http://schemas.microsoft.com/office/powerpoint/2010/main" val="3620121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The roadmap of </a:t>
            </a:r>
            <a:r>
              <a:rPr lang="fr-FR" dirty="0" err="1" smtClean="0"/>
              <a:t>fraternity</a:t>
            </a:r>
            <a:endParaRPr lang="fr-FR" dirty="0" smtClean="0"/>
          </a:p>
        </p:txBody>
      </p:sp>
      <p:pic>
        <p:nvPicPr>
          <p:cNvPr id="5" name="Picture 2" descr="C:\Users\nathalie.becquart\Desktop\Photos synode\A côtes\45146865_2132621453423802_5079116367337095168_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2037157"/>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649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err="1" smtClean="0"/>
              <a:t>Called</a:t>
            </a:r>
            <a:r>
              <a:rPr lang="fr-FR" dirty="0" smtClean="0"/>
              <a:t> to </a:t>
            </a:r>
            <a:r>
              <a:rPr lang="fr-FR" dirty="0" err="1" smtClean="0"/>
              <a:t>be</a:t>
            </a:r>
            <a:r>
              <a:rPr lang="fr-FR" dirty="0" smtClean="0"/>
              <a:t> </a:t>
            </a:r>
            <a:r>
              <a:rPr lang="fr-FR" dirty="0" err="1" smtClean="0"/>
              <a:t>protagonists</a:t>
            </a:r>
            <a:endParaRPr lang="fr-FR" dirty="0"/>
          </a:p>
        </p:txBody>
      </p:sp>
      <p:sp>
        <p:nvSpPr>
          <p:cNvPr id="3" name="Espace réservé du contenu 2"/>
          <p:cNvSpPr>
            <a:spLocks noGrp="1"/>
          </p:cNvSpPr>
          <p:nvPr>
            <p:ph idx="1"/>
          </p:nvPr>
        </p:nvSpPr>
        <p:spPr/>
        <p:txBody>
          <a:bodyPr/>
          <a:lstStyle/>
          <a:p>
            <a:endParaRPr lang="fr-FR"/>
          </a:p>
        </p:txBody>
      </p:sp>
      <p:pic>
        <p:nvPicPr>
          <p:cNvPr id="4" name="Espace réservé du contenu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50975" y="1440135"/>
            <a:ext cx="697230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535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 synodal </a:t>
            </a:r>
            <a:r>
              <a:rPr lang="fr-FR" dirty="0" err="1" smtClean="0"/>
              <a:t>journey</a:t>
            </a:r>
            <a:r>
              <a:rPr lang="fr-FR" dirty="0" smtClean="0"/>
              <a:t> as a </a:t>
            </a:r>
            <a:r>
              <a:rPr lang="fr-FR" dirty="0" err="1" smtClean="0"/>
              <a:t>path</a:t>
            </a:r>
            <a:r>
              <a:rPr lang="fr-FR" dirty="0" smtClean="0"/>
              <a:t> of </a:t>
            </a:r>
            <a:r>
              <a:rPr lang="fr-FR" dirty="0" err="1" smtClean="0"/>
              <a:t>renewal</a:t>
            </a:r>
            <a:r>
              <a:rPr lang="fr-FR" dirty="0" smtClean="0"/>
              <a:t> for a </a:t>
            </a:r>
            <a:r>
              <a:rPr lang="fr-FR" dirty="0" err="1" smtClean="0"/>
              <a:t>missionary</a:t>
            </a:r>
            <a:r>
              <a:rPr lang="fr-FR" dirty="0" smtClean="0"/>
              <a:t> Church</a:t>
            </a:r>
            <a:endParaRPr lang="fr-FR" dirty="0"/>
          </a:p>
        </p:txBody>
      </p:sp>
      <p:sp>
        <p:nvSpPr>
          <p:cNvPr id="3" name="Espace réservé du contenu 2"/>
          <p:cNvSpPr>
            <a:spLocks noGrp="1"/>
          </p:cNvSpPr>
          <p:nvPr>
            <p:ph idx="1"/>
          </p:nvPr>
        </p:nvSpPr>
        <p:spPr>
          <a:xfrm>
            <a:off x="1435100" y="1724744"/>
            <a:ext cx="7499350" cy="4800600"/>
          </a:xfrm>
        </p:spPr>
        <p:txBody>
          <a:bodyPr/>
          <a:lstStyle/>
          <a:p>
            <a:r>
              <a:rPr lang="en-US" dirty="0"/>
              <a:t>The recent </a:t>
            </a:r>
            <a:r>
              <a:rPr lang="en-US" dirty="0" err="1"/>
              <a:t>Synodal</a:t>
            </a:r>
            <a:r>
              <a:rPr lang="en-US" dirty="0"/>
              <a:t> Assemblies on the family </a:t>
            </a:r>
            <a:r>
              <a:rPr lang="en-US" dirty="0" smtClean="0"/>
              <a:t>(2014 and 2015) and </a:t>
            </a:r>
            <a:r>
              <a:rPr lang="en-US" dirty="0"/>
              <a:t>on young </a:t>
            </a:r>
            <a:r>
              <a:rPr lang="en-US" dirty="0" smtClean="0"/>
              <a:t>people (2018) </a:t>
            </a:r>
            <a:r>
              <a:rPr lang="en-US" dirty="0"/>
              <a:t>and the Special Assembly for the Amazon </a:t>
            </a:r>
            <a:r>
              <a:rPr lang="en-US" dirty="0" smtClean="0"/>
              <a:t>(2019) have </a:t>
            </a:r>
            <a:r>
              <a:rPr lang="en-US" dirty="0"/>
              <a:t>shown how the Church draws from the </a:t>
            </a:r>
            <a:r>
              <a:rPr lang="en-US" dirty="0" err="1"/>
              <a:t>synodal</a:t>
            </a:r>
            <a:r>
              <a:rPr lang="en-US" dirty="0"/>
              <a:t> journey new awareness and new impetus to enter into that "permanent state of mission" that must animate her, to be faithful to her Lord. </a:t>
            </a:r>
            <a:endParaRPr lang="fr-FR" dirty="0"/>
          </a:p>
        </p:txBody>
      </p:sp>
    </p:spTree>
    <p:extLst>
      <p:ext uri="{BB962C8B-B14F-4D97-AF65-F5344CB8AC3E}">
        <p14:creationId xmlns:p14="http://schemas.microsoft.com/office/powerpoint/2010/main" val="35424787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eaLnBrk="1" fontAlgn="auto" hangingPunct="1">
              <a:spcAft>
                <a:spcPts val="0"/>
              </a:spcAft>
              <a:defRPr/>
            </a:pPr>
            <a:r>
              <a:rPr lang="en-US" dirty="0" smtClean="0">
                <a:solidFill>
                  <a:schemeClr val="tx2">
                    <a:satMod val="130000"/>
                  </a:schemeClr>
                </a:solidFill>
              </a:rPr>
              <a:t>Missionary </a:t>
            </a:r>
            <a:r>
              <a:rPr lang="en-US" dirty="0" err="1" smtClean="0">
                <a:solidFill>
                  <a:schemeClr val="tx2">
                    <a:satMod val="130000"/>
                  </a:schemeClr>
                </a:solidFill>
              </a:rPr>
              <a:t>Synodality</a:t>
            </a:r>
            <a:endParaRPr lang="fr-FR" dirty="0">
              <a:solidFill>
                <a:schemeClr val="tx2">
                  <a:satMod val="130000"/>
                </a:schemeClr>
              </a:solidFill>
            </a:endParaRPr>
          </a:p>
        </p:txBody>
      </p:sp>
      <p:sp>
        <p:nvSpPr>
          <p:cNvPr id="16387" name="Espace réservé du contenu 2"/>
          <p:cNvSpPr>
            <a:spLocks noGrp="1"/>
          </p:cNvSpPr>
          <p:nvPr>
            <p:ph idx="1"/>
          </p:nvPr>
        </p:nvSpPr>
        <p:spPr>
          <a:xfrm>
            <a:off x="1042988" y="1268413"/>
            <a:ext cx="8101012" cy="4392612"/>
          </a:xfrm>
        </p:spPr>
        <p:txBody>
          <a:bodyPr/>
          <a:lstStyle/>
          <a:p>
            <a:pPr marL="82550" indent="0">
              <a:buNone/>
            </a:pPr>
            <a:r>
              <a:rPr lang="en-US" sz="2800" i="1" dirty="0"/>
              <a:t>Spiritual, pastoral and missionary conversion</a:t>
            </a:r>
            <a:endParaRPr lang="en-US" sz="2800" dirty="0"/>
          </a:p>
          <a:p>
            <a:pPr algn="just" eaLnBrk="1" hangingPunct="1"/>
            <a:r>
              <a:rPr lang="en-US" altLang="fr-FR" sz="2400" b="1" dirty="0" smtClean="0"/>
              <a:t>Final Document Synod on Youth §118. </a:t>
            </a:r>
            <a:r>
              <a:rPr lang="en-US" altLang="fr-FR" sz="2800" dirty="0" smtClean="0"/>
              <a:t>(…)</a:t>
            </a:r>
            <a:r>
              <a:rPr lang="en-US" sz="2800" dirty="0"/>
              <a:t> </a:t>
            </a:r>
            <a:r>
              <a:rPr lang="en-US" sz="2800" b="1" dirty="0" smtClean="0"/>
              <a:t>The </a:t>
            </a:r>
            <a:r>
              <a:rPr lang="en-US" sz="2800" b="1" dirty="0"/>
              <a:t>fruit of this Synod</a:t>
            </a:r>
            <a:r>
              <a:rPr lang="en-US" sz="2800" dirty="0"/>
              <a:t>, the choice that the Spirit has inspired in us through listening and discernment, is to walk with the young, going out towards everyone, so as to bear witness to the love of God.</a:t>
            </a:r>
            <a:r>
              <a:rPr lang="en-US" sz="2400" dirty="0"/>
              <a:t> </a:t>
            </a:r>
            <a:r>
              <a:rPr lang="en-US" b="1" dirty="0">
                <a:solidFill>
                  <a:srgbClr val="002060"/>
                </a:solidFill>
              </a:rPr>
              <a:t>We could describe this process by speaking of </a:t>
            </a:r>
            <a:r>
              <a:rPr lang="en-US" b="1" dirty="0" err="1">
                <a:solidFill>
                  <a:srgbClr val="002060"/>
                </a:solidFill>
              </a:rPr>
              <a:t>synodality</a:t>
            </a:r>
            <a:r>
              <a:rPr lang="en-US" b="1" dirty="0">
                <a:solidFill>
                  <a:srgbClr val="002060"/>
                </a:solidFill>
              </a:rPr>
              <a:t> for mission, or missionary </a:t>
            </a:r>
            <a:r>
              <a:rPr lang="en-US" b="1" dirty="0" err="1">
                <a:solidFill>
                  <a:srgbClr val="002060"/>
                </a:solidFill>
              </a:rPr>
              <a:t>synodality</a:t>
            </a:r>
            <a:r>
              <a:rPr lang="en-US" dirty="0"/>
              <a:t>: </a:t>
            </a:r>
            <a:r>
              <a:rPr lang="en-US" sz="2800" dirty="0"/>
              <a:t>“</a:t>
            </a:r>
            <a:r>
              <a:rPr lang="en-US" sz="2800" b="1" dirty="0"/>
              <a:t>Making a </a:t>
            </a:r>
            <a:r>
              <a:rPr lang="en-US" sz="2800" b="1" dirty="0" err="1"/>
              <a:t>synodal</a:t>
            </a:r>
            <a:r>
              <a:rPr lang="en-US" sz="2800" b="1" dirty="0"/>
              <a:t> Church a reality is an indispensable precondition for a new missionary energy that will involve the entire People of God</a:t>
            </a:r>
            <a:r>
              <a:rPr lang="en-US" sz="2800" dirty="0" smtClean="0"/>
              <a:t>.”</a:t>
            </a:r>
            <a:r>
              <a:rPr lang="en-US" sz="2800" dirty="0"/>
              <a:t> </a:t>
            </a:r>
            <a:r>
              <a:rPr lang="en-US" sz="1400" dirty="0" smtClean="0"/>
              <a:t>International </a:t>
            </a:r>
            <a:r>
              <a:rPr lang="en-US" sz="1400" dirty="0"/>
              <a:t>Theological Commission, </a:t>
            </a:r>
            <a:r>
              <a:rPr lang="en-US" sz="1400" i="1" dirty="0" err="1">
                <a:hlinkClick r:id="rId3"/>
              </a:rPr>
              <a:t>Synodality</a:t>
            </a:r>
            <a:r>
              <a:rPr lang="en-US" sz="1400" i="1" dirty="0">
                <a:hlinkClick r:id="rId3"/>
              </a:rPr>
              <a:t> in the life and mission of the Church</a:t>
            </a:r>
            <a:r>
              <a:rPr lang="en-US" sz="1400" dirty="0"/>
              <a:t>, 2 March 2018, §9</a:t>
            </a:r>
            <a:endParaRPr lang="fr-FR" altLang="fr-FR" sz="1400" dirty="0" smtClean="0"/>
          </a:p>
        </p:txBody>
      </p:sp>
    </p:spTree>
    <p:extLst>
      <p:ext uri="{BB962C8B-B14F-4D97-AF65-F5344CB8AC3E}">
        <p14:creationId xmlns:p14="http://schemas.microsoft.com/office/powerpoint/2010/main" val="1675728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Starter</a:t>
            </a:r>
            <a:endParaRPr lang="fr-FR" dirty="0"/>
          </a:p>
        </p:txBody>
      </p:sp>
      <p:sp>
        <p:nvSpPr>
          <p:cNvPr id="3" name="Espace réservé du contenu 2"/>
          <p:cNvSpPr>
            <a:spLocks noGrp="1"/>
          </p:cNvSpPr>
          <p:nvPr>
            <p:ph idx="1"/>
          </p:nvPr>
        </p:nvSpPr>
        <p:spPr/>
        <p:txBody>
          <a:bodyPr/>
          <a:lstStyle/>
          <a:p>
            <a:r>
              <a:rPr lang="fr-FR" dirty="0" err="1" smtClean="0"/>
              <a:t>When</a:t>
            </a:r>
            <a:r>
              <a:rPr lang="fr-FR" dirty="0" smtClean="0"/>
              <a:t> </a:t>
            </a:r>
            <a:r>
              <a:rPr lang="fr-FR" dirty="0" err="1" smtClean="0"/>
              <a:t>you</a:t>
            </a:r>
            <a:r>
              <a:rPr lang="fr-FR" dirty="0" smtClean="0"/>
              <a:t> </a:t>
            </a:r>
            <a:r>
              <a:rPr lang="fr-FR" dirty="0" err="1" smtClean="0"/>
              <a:t>think</a:t>
            </a:r>
            <a:r>
              <a:rPr lang="fr-FR" dirty="0" smtClean="0"/>
              <a:t> about </a:t>
            </a:r>
            <a:r>
              <a:rPr lang="fr-FR" dirty="0" err="1" smtClean="0"/>
              <a:t>women</a:t>
            </a:r>
            <a:r>
              <a:rPr lang="fr-FR" dirty="0" smtClean="0"/>
              <a:t> in the </a:t>
            </a:r>
            <a:r>
              <a:rPr lang="fr-FR" dirty="0" err="1" smtClean="0"/>
              <a:t>church</a:t>
            </a:r>
            <a:r>
              <a:rPr lang="fr-FR" dirty="0" smtClean="0"/>
              <a:t>, </a:t>
            </a:r>
            <a:r>
              <a:rPr lang="fr-FR" dirty="0" err="1" smtClean="0"/>
              <a:t>which</a:t>
            </a:r>
            <a:r>
              <a:rPr lang="fr-FR" dirty="0" smtClean="0"/>
              <a:t> </a:t>
            </a:r>
            <a:r>
              <a:rPr lang="fr-FR" dirty="0" err="1" smtClean="0"/>
              <a:t>word</a:t>
            </a:r>
            <a:r>
              <a:rPr lang="fr-FR" dirty="0" smtClean="0"/>
              <a:t> or image </a:t>
            </a:r>
            <a:r>
              <a:rPr lang="fr-FR" dirty="0" err="1" smtClean="0"/>
              <a:t>comes</a:t>
            </a:r>
            <a:r>
              <a:rPr lang="fr-FR" dirty="0" smtClean="0"/>
              <a:t> to </a:t>
            </a:r>
            <a:r>
              <a:rPr lang="fr-FR" dirty="0" err="1" smtClean="0"/>
              <a:t>your</a:t>
            </a:r>
            <a:r>
              <a:rPr lang="fr-FR" dirty="0" smtClean="0"/>
              <a:t> </a:t>
            </a:r>
            <a:r>
              <a:rPr lang="fr-FR" dirty="0" err="1" smtClean="0"/>
              <a:t>mind</a:t>
            </a:r>
            <a:r>
              <a:rPr lang="fr-FR" dirty="0" smtClean="0"/>
              <a:t>? </a:t>
            </a:r>
          </a:p>
          <a:p>
            <a:endParaRPr lang="fr-FR" dirty="0"/>
          </a:p>
          <a:p>
            <a:pPr marL="82550" indent="0">
              <a:buNone/>
            </a:pPr>
            <a:endParaRPr lang="fr-FR" dirty="0" smtClean="0"/>
          </a:p>
          <a:p>
            <a:r>
              <a:rPr lang="fr-FR" dirty="0" smtClean="0"/>
              <a:t>Pop-up : </a:t>
            </a:r>
            <a:r>
              <a:rPr lang="fr-FR" dirty="0" err="1" smtClean="0"/>
              <a:t>Please</a:t>
            </a:r>
            <a:r>
              <a:rPr lang="fr-FR" dirty="0" smtClean="0"/>
              <a:t> </a:t>
            </a:r>
            <a:r>
              <a:rPr lang="fr-FR" dirty="0" err="1" smtClean="0"/>
              <a:t>write</a:t>
            </a:r>
            <a:r>
              <a:rPr lang="fr-FR" dirty="0" smtClean="0"/>
              <a:t> one </a:t>
            </a:r>
            <a:r>
              <a:rPr lang="fr-FR" dirty="0" err="1" smtClean="0"/>
              <a:t>word</a:t>
            </a:r>
            <a:r>
              <a:rPr lang="fr-FR" dirty="0" smtClean="0"/>
              <a:t>/image in the chat in </a:t>
            </a:r>
            <a:r>
              <a:rPr lang="fr-FR" dirty="0" err="1" smtClean="0"/>
              <a:t>your</a:t>
            </a:r>
            <a:r>
              <a:rPr lang="fr-FR" dirty="0" smtClean="0"/>
              <a:t> </a:t>
            </a:r>
            <a:r>
              <a:rPr lang="fr-FR" dirty="0" err="1" smtClean="0"/>
              <a:t>language</a:t>
            </a:r>
            <a:endParaRPr lang="fr-FR" dirty="0"/>
          </a:p>
        </p:txBody>
      </p:sp>
    </p:spTree>
    <p:extLst>
      <p:ext uri="{BB962C8B-B14F-4D97-AF65-F5344CB8AC3E}">
        <p14:creationId xmlns:p14="http://schemas.microsoft.com/office/powerpoint/2010/main" val="3789390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450" y="274638"/>
            <a:ext cx="7747000" cy="1143000"/>
          </a:xfrm>
        </p:spPr>
        <p:txBody>
          <a:bodyPr>
            <a:normAutofit/>
          </a:bodyPr>
          <a:lstStyle/>
          <a:p>
            <a:pPr>
              <a:defRPr/>
            </a:pPr>
            <a:r>
              <a:rPr lang="fr-FR" dirty="0" smtClean="0"/>
              <a:t>An image </a:t>
            </a:r>
            <a:r>
              <a:rPr lang="fr-FR" dirty="0" err="1" smtClean="0"/>
              <a:t>from</a:t>
            </a:r>
            <a:r>
              <a:rPr lang="fr-FR" dirty="0" smtClean="0"/>
              <a:t> Christus </a:t>
            </a:r>
            <a:r>
              <a:rPr lang="fr-FR" dirty="0" err="1" smtClean="0"/>
              <a:t>Vivit</a:t>
            </a:r>
            <a:endParaRPr lang="en-US" dirty="0"/>
          </a:p>
        </p:txBody>
      </p:sp>
      <p:sp>
        <p:nvSpPr>
          <p:cNvPr id="13315" name="Espace réservé du contenu 2"/>
          <p:cNvSpPr>
            <a:spLocks noGrp="1"/>
          </p:cNvSpPr>
          <p:nvPr>
            <p:ph idx="1"/>
          </p:nvPr>
        </p:nvSpPr>
        <p:spPr>
          <a:xfrm>
            <a:off x="1042988" y="1447800"/>
            <a:ext cx="7891462" cy="4800600"/>
          </a:xfrm>
        </p:spPr>
        <p:txBody>
          <a:bodyPr/>
          <a:lstStyle/>
          <a:p>
            <a:r>
              <a:rPr lang="fr-FR" dirty="0" err="1"/>
              <a:t>Together</a:t>
            </a:r>
            <a:r>
              <a:rPr lang="fr-FR" dirty="0"/>
              <a:t> on the </a:t>
            </a:r>
            <a:r>
              <a:rPr lang="fr-FR" dirty="0" err="1"/>
              <a:t>same</a:t>
            </a:r>
            <a:r>
              <a:rPr lang="fr-FR" dirty="0"/>
              <a:t> </a:t>
            </a:r>
            <a:r>
              <a:rPr lang="fr-FR" dirty="0" err="1"/>
              <a:t>canoe</a:t>
            </a:r>
            <a:r>
              <a:rPr lang="fr-FR" dirty="0"/>
              <a:t> ! </a:t>
            </a:r>
            <a:r>
              <a:rPr lang="fr-FR" altLang="en-US" dirty="0" smtClean="0"/>
              <a:t> </a:t>
            </a:r>
          </a:p>
        </p:txBody>
      </p:sp>
      <p:pic>
        <p:nvPicPr>
          <p:cNvPr id="1026" name="Picture 2" descr="The Governor-General aboard a traditional Samoan Outrigger Cano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204864"/>
            <a:ext cx="6984776" cy="4673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515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err="1" smtClean="0"/>
              <a:t>Together</a:t>
            </a:r>
            <a:r>
              <a:rPr lang="fr-FR" dirty="0" smtClean="0"/>
              <a:t> on the </a:t>
            </a:r>
            <a:r>
              <a:rPr lang="fr-FR" dirty="0" err="1" smtClean="0"/>
              <a:t>same</a:t>
            </a:r>
            <a:r>
              <a:rPr lang="fr-FR" dirty="0" smtClean="0"/>
              <a:t> </a:t>
            </a:r>
            <a:r>
              <a:rPr lang="fr-FR" dirty="0" err="1" smtClean="0"/>
              <a:t>canoe</a:t>
            </a:r>
            <a:r>
              <a:rPr lang="fr-FR" dirty="0" smtClean="0"/>
              <a:t> ! </a:t>
            </a:r>
            <a:endParaRPr lang="fr-FR" dirty="0"/>
          </a:p>
        </p:txBody>
      </p:sp>
      <p:sp>
        <p:nvSpPr>
          <p:cNvPr id="3" name="Espace réservé du contenu 2"/>
          <p:cNvSpPr>
            <a:spLocks noGrp="1"/>
          </p:cNvSpPr>
          <p:nvPr>
            <p:ph idx="1"/>
          </p:nvPr>
        </p:nvSpPr>
        <p:spPr>
          <a:xfrm>
            <a:off x="900113" y="1447800"/>
            <a:ext cx="8034337" cy="4800600"/>
          </a:xfrm>
        </p:spPr>
        <p:txBody>
          <a:bodyPr>
            <a:normAutofit fontScale="85000" lnSpcReduction="10000"/>
          </a:bodyPr>
          <a:lstStyle/>
          <a:p>
            <a:pPr algn="just">
              <a:defRPr/>
            </a:pPr>
            <a:r>
              <a:rPr lang="en-US" dirty="0" smtClean="0"/>
              <a:t>CV 201</a:t>
            </a:r>
            <a:r>
              <a:rPr lang="en-US" dirty="0"/>
              <a:t>. During the Synod, one of the young auditors from the Samoan Islands spoke of </a:t>
            </a:r>
            <a:r>
              <a:rPr lang="en-US" b="1" dirty="0"/>
              <a:t>the Church as a canoe, in which the elderly help to keep on course by judging the position of the stars, while the young keep rowing, imagining what waits for them ahead.</a:t>
            </a:r>
            <a:r>
              <a:rPr lang="en-US" dirty="0"/>
              <a:t>  Let us steer clear of young people who think that adults represent a meaningless past, and those adults who always think they know how young people should act.  Instead, </a:t>
            </a:r>
            <a:r>
              <a:rPr lang="en-US" b="1" dirty="0"/>
              <a:t>let us all climb aboard the same canoe and together seek a better world, with the constantly renewed momentum of the Holy Spirit.</a:t>
            </a:r>
            <a:endParaRPr lang="fr-FR" b="1" dirty="0"/>
          </a:p>
        </p:txBody>
      </p:sp>
    </p:spTree>
    <p:extLst>
      <p:ext uri="{BB962C8B-B14F-4D97-AF65-F5344CB8AC3E}">
        <p14:creationId xmlns:p14="http://schemas.microsoft.com/office/powerpoint/2010/main" val="19326902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en-US" dirty="0"/>
              <a:t>On the </a:t>
            </a:r>
            <a:r>
              <a:rPr lang="en-US" dirty="0" err="1"/>
              <a:t>synodal</a:t>
            </a:r>
            <a:r>
              <a:rPr lang="en-US" dirty="0"/>
              <a:t> journey, </a:t>
            </a:r>
            <a:r>
              <a:rPr lang="en-US" dirty="0" smtClean="0"/>
              <a:t/>
            </a:r>
            <a:br>
              <a:rPr lang="en-US" dirty="0" smtClean="0"/>
            </a:br>
            <a:r>
              <a:rPr lang="en-US" dirty="0" smtClean="0"/>
              <a:t>becoming </a:t>
            </a:r>
            <a:r>
              <a:rPr lang="en-US" dirty="0"/>
              <a:t>a discerning </a:t>
            </a:r>
            <a:r>
              <a:rPr lang="en-US" dirty="0" smtClean="0"/>
              <a:t>church, </a:t>
            </a:r>
            <a:endParaRPr lang="fr-FR" dirty="0"/>
          </a:p>
        </p:txBody>
      </p:sp>
      <p:sp>
        <p:nvSpPr>
          <p:cNvPr id="46083" name="Espace réservé du contenu 2"/>
          <p:cNvSpPr>
            <a:spLocks noGrp="1"/>
          </p:cNvSpPr>
          <p:nvPr>
            <p:ph idx="1"/>
          </p:nvPr>
        </p:nvSpPr>
        <p:spPr/>
        <p:txBody>
          <a:bodyPr/>
          <a:lstStyle/>
          <a:p>
            <a:r>
              <a:rPr lang="fr-FR" altLang="en-US" smtClean="0"/>
              <a:t>A church on the move, </a:t>
            </a:r>
          </a:p>
          <a:p>
            <a:r>
              <a:rPr lang="fr-FR" altLang="en-US" smtClean="0"/>
              <a:t>A church on the sea</a:t>
            </a:r>
          </a:p>
        </p:txBody>
      </p:sp>
      <p:pic>
        <p:nvPicPr>
          <p:cNvPr id="46084" name="Picture 2" descr="Jesus Calms A Storm On The Sea Editorial Image - Image of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852738"/>
            <a:ext cx="622935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9080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2988" y="116632"/>
            <a:ext cx="8101012" cy="1143000"/>
          </a:xfrm>
        </p:spPr>
        <p:txBody>
          <a:bodyPr>
            <a:noAutofit/>
          </a:bodyPr>
          <a:lstStyle/>
          <a:p>
            <a:pPr>
              <a:defRPr/>
            </a:pPr>
            <a:r>
              <a:rPr lang="fr-FR" sz="3600" dirty="0" err="1" smtClean="0"/>
              <a:t>From</a:t>
            </a:r>
            <a:r>
              <a:rPr lang="fr-FR" sz="3600" dirty="0" smtClean="0"/>
              <a:t> a </a:t>
            </a:r>
            <a:r>
              <a:rPr lang="fr-FR" sz="3600" dirty="0" err="1" smtClean="0"/>
              <a:t>clerical</a:t>
            </a:r>
            <a:r>
              <a:rPr lang="fr-FR" sz="3600" dirty="0" smtClean="0"/>
              <a:t> </a:t>
            </a:r>
            <a:r>
              <a:rPr lang="fr-FR" sz="3600" dirty="0" err="1" smtClean="0"/>
              <a:t>church</a:t>
            </a:r>
            <a:r>
              <a:rPr lang="fr-FR" sz="3600" dirty="0" smtClean="0"/>
              <a:t> to a synodal </a:t>
            </a:r>
            <a:r>
              <a:rPr lang="fr-FR" sz="3600" dirty="0" err="1" smtClean="0"/>
              <a:t>church</a:t>
            </a:r>
            <a:endParaRPr lang="fr-FR" sz="3600" dirty="0"/>
          </a:p>
        </p:txBody>
      </p:sp>
      <p:sp>
        <p:nvSpPr>
          <p:cNvPr id="3" name="Espace réservé du contenu 2"/>
          <p:cNvSpPr>
            <a:spLocks noGrp="1"/>
          </p:cNvSpPr>
          <p:nvPr>
            <p:ph idx="1"/>
          </p:nvPr>
        </p:nvSpPr>
        <p:spPr>
          <a:xfrm>
            <a:off x="1116013" y="1447800"/>
            <a:ext cx="7818437" cy="5410200"/>
          </a:xfrm>
        </p:spPr>
        <p:txBody>
          <a:bodyPr>
            <a:normAutofit fontScale="70000" lnSpcReduction="20000"/>
          </a:bodyPr>
          <a:lstStyle/>
          <a:p>
            <a:pPr>
              <a:defRPr/>
            </a:pPr>
            <a:r>
              <a:rPr lang="fr-FR" dirty="0" smtClean="0"/>
              <a:t>A </a:t>
            </a:r>
            <a:r>
              <a:rPr lang="fr-FR" dirty="0" err="1" smtClean="0"/>
              <a:t>relational</a:t>
            </a:r>
            <a:r>
              <a:rPr lang="fr-FR" dirty="0" smtClean="0"/>
              <a:t> </a:t>
            </a:r>
            <a:r>
              <a:rPr lang="fr-FR" dirty="0" err="1" smtClean="0"/>
              <a:t>church</a:t>
            </a:r>
            <a:endParaRPr lang="fr-FR" dirty="0" smtClean="0"/>
          </a:p>
          <a:p>
            <a:pPr>
              <a:defRPr/>
            </a:pPr>
            <a:r>
              <a:rPr lang="fr-FR" dirty="0" smtClean="0"/>
              <a:t>An inclusive </a:t>
            </a:r>
            <a:r>
              <a:rPr lang="fr-FR" dirty="0" err="1" smtClean="0"/>
              <a:t>church</a:t>
            </a:r>
            <a:endParaRPr lang="fr-FR" dirty="0" smtClean="0"/>
          </a:p>
          <a:p>
            <a:pPr>
              <a:defRPr/>
            </a:pPr>
            <a:r>
              <a:rPr lang="fr-FR" dirty="0" smtClean="0"/>
              <a:t>A </a:t>
            </a:r>
            <a:r>
              <a:rPr lang="fr-FR" dirty="0" err="1" smtClean="0"/>
              <a:t>dialogal</a:t>
            </a:r>
            <a:r>
              <a:rPr lang="fr-FR" dirty="0" smtClean="0"/>
              <a:t> </a:t>
            </a:r>
            <a:r>
              <a:rPr lang="fr-FR" dirty="0" err="1" smtClean="0"/>
              <a:t>church</a:t>
            </a:r>
            <a:endParaRPr lang="fr-FR" dirty="0" smtClean="0"/>
          </a:p>
          <a:p>
            <a:pPr>
              <a:defRPr/>
            </a:pPr>
            <a:r>
              <a:rPr lang="fr-FR" dirty="0" smtClean="0"/>
              <a:t>A </a:t>
            </a:r>
            <a:r>
              <a:rPr lang="fr-FR" dirty="0" err="1" smtClean="0"/>
              <a:t>discerning</a:t>
            </a:r>
            <a:r>
              <a:rPr lang="fr-FR" dirty="0" smtClean="0"/>
              <a:t> </a:t>
            </a:r>
            <a:r>
              <a:rPr lang="fr-FR" dirty="0" err="1" smtClean="0"/>
              <a:t>church</a:t>
            </a:r>
            <a:endParaRPr lang="fr-FR" dirty="0" smtClean="0"/>
          </a:p>
          <a:p>
            <a:pPr>
              <a:defRPr/>
            </a:pPr>
            <a:r>
              <a:rPr lang="fr-FR" dirty="0" smtClean="0"/>
              <a:t>A </a:t>
            </a:r>
            <a:r>
              <a:rPr lang="fr-FR" dirty="0" err="1" smtClean="0"/>
              <a:t>generative</a:t>
            </a:r>
            <a:r>
              <a:rPr lang="fr-FR" dirty="0" smtClean="0"/>
              <a:t> </a:t>
            </a:r>
            <a:r>
              <a:rPr lang="fr-FR" dirty="0" err="1" smtClean="0"/>
              <a:t>church</a:t>
            </a:r>
            <a:endParaRPr lang="fr-FR" dirty="0" smtClean="0"/>
          </a:p>
          <a:p>
            <a:pPr>
              <a:defRPr/>
            </a:pPr>
            <a:r>
              <a:rPr lang="fr-FR" dirty="0" smtClean="0"/>
              <a:t>A </a:t>
            </a:r>
            <a:r>
              <a:rPr lang="fr-FR" dirty="0" err="1" smtClean="0"/>
              <a:t>pluricultural</a:t>
            </a:r>
            <a:r>
              <a:rPr lang="fr-FR" dirty="0" smtClean="0"/>
              <a:t> </a:t>
            </a:r>
            <a:r>
              <a:rPr lang="fr-FR" dirty="0" err="1" smtClean="0"/>
              <a:t>church</a:t>
            </a:r>
            <a:endParaRPr lang="fr-FR" dirty="0" smtClean="0"/>
          </a:p>
          <a:p>
            <a:pPr>
              <a:defRPr/>
            </a:pPr>
            <a:endParaRPr lang="fr-FR" dirty="0"/>
          </a:p>
          <a:p>
            <a:pPr marL="82296" indent="0" algn="ctr">
              <a:buFont typeface="Wingdings 2" pitchFamily="18" charset="2"/>
              <a:buNone/>
              <a:defRPr/>
            </a:pPr>
            <a:r>
              <a:rPr lang="fr-FR" b="1" dirty="0" smtClean="0"/>
              <a:t>Participation - Participation – </a:t>
            </a:r>
            <a:r>
              <a:rPr lang="fr-FR" b="1" dirty="0" err="1" smtClean="0"/>
              <a:t>Coministering</a:t>
            </a:r>
            <a:endParaRPr lang="fr-FR" b="1" dirty="0" smtClean="0"/>
          </a:p>
          <a:p>
            <a:pPr marL="82296" indent="0" algn="ctr">
              <a:buFont typeface="Wingdings 2" pitchFamily="18" charset="2"/>
              <a:buNone/>
              <a:defRPr/>
            </a:pPr>
            <a:r>
              <a:rPr lang="fr-FR" dirty="0" err="1" smtClean="0"/>
              <a:t>Protagonism</a:t>
            </a:r>
            <a:r>
              <a:rPr lang="fr-FR" dirty="0" smtClean="0"/>
              <a:t> – Joint </a:t>
            </a:r>
            <a:r>
              <a:rPr lang="fr-FR" dirty="0" err="1" smtClean="0"/>
              <a:t>responsibility</a:t>
            </a:r>
            <a:r>
              <a:rPr lang="fr-FR" dirty="0" smtClean="0"/>
              <a:t> - </a:t>
            </a:r>
            <a:r>
              <a:rPr lang="fr-FR" dirty="0" err="1" smtClean="0"/>
              <a:t>Discernment</a:t>
            </a:r>
            <a:endParaRPr lang="fr-FR" dirty="0"/>
          </a:p>
          <a:p>
            <a:pPr algn="ctr">
              <a:defRPr/>
            </a:pPr>
            <a:endParaRPr lang="fr-FR" dirty="0" smtClean="0"/>
          </a:p>
          <a:p>
            <a:pPr marL="82296" indent="0">
              <a:buFont typeface="Wingdings 2" pitchFamily="18" charset="2"/>
              <a:buNone/>
              <a:defRPr/>
            </a:pPr>
            <a:r>
              <a:rPr lang="fr-FR" dirty="0" smtClean="0"/>
              <a:t>			Structure/</a:t>
            </a:r>
            <a:r>
              <a:rPr lang="fr-FR" dirty="0" err="1" smtClean="0"/>
              <a:t>Static</a:t>
            </a:r>
            <a:r>
              <a:rPr lang="fr-FR" dirty="0"/>
              <a:t> </a:t>
            </a:r>
            <a:r>
              <a:rPr lang="fr-FR" dirty="0" smtClean="0">
                <a:sym typeface="Wingdings" panose="05000000000000000000" pitchFamily="2" charset="2"/>
              </a:rPr>
              <a:t> </a:t>
            </a:r>
            <a:r>
              <a:rPr lang="fr-FR" dirty="0" err="1" smtClean="0">
                <a:sym typeface="Wingdings" panose="05000000000000000000" pitchFamily="2" charset="2"/>
              </a:rPr>
              <a:t>dynamism</a:t>
            </a:r>
            <a:endParaRPr lang="fr-FR" dirty="0" smtClean="0">
              <a:sym typeface="Wingdings" panose="05000000000000000000" pitchFamily="2" charset="2"/>
            </a:endParaRPr>
          </a:p>
          <a:p>
            <a:pPr marL="82296" indent="0">
              <a:buFont typeface="Wingdings 2" pitchFamily="18" charset="2"/>
              <a:buNone/>
              <a:defRPr/>
            </a:pPr>
            <a:r>
              <a:rPr lang="fr-FR" dirty="0" smtClean="0">
                <a:sym typeface="Wingdings" panose="05000000000000000000" pitchFamily="2" charset="2"/>
              </a:rPr>
              <a:t>			</a:t>
            </a:r>
            <a:r>
              <a:rPr lang="fr-FR" dirty="0" err="1" smtClean="0">
                <a:sym typeface="Wingdings" panose="05000000000000000000" pitchFamily="2" charset="2"/>
              </a:rPr>
              <a:t>Monolithic</a:t>
            </a:r>
            <a:r>
              <a:rPr lang="fr-FR" dirty="0" smtClean="0">
                <a:sym typeface="Wingdings" panose="05000000000000000000" pitchFamily="2" charset="2"/>
              </a:rPr>
              <a:t>         </a:t>
            </a:r>
            <a:r>
              <a:rPr lang="fr-FR" dirty="0" err="1" smtClean="0">
                <a:sym typeface="Wingdings" panose="05000000000000000000" pitchFamily="2" charset="2"/>
              </a:rPr>
              <a:t>polyedric</a:t>
            </a:r>
            <a:endParaRPr lang="fr-FR" dirty="0" smtClean="0">
              <a:sym typeface="Wingdings" panose="05000000000000000000" pitchFamily="2" charset="2"/>
            </a:endParaRPr>
          </a:p>
          <a:p>
            <a:pPr marL="82296" indent="0">
              <a:buFont typeface="Wingdings 2" pitchFamily="18" charset="2"/>
              <a:buNone/>
              <a:defRPr/>
            </a:pPr>
            <a:r>
              <a:rPr lang="fr-FR" dirty="0" smtClean="0">
                <a:sym typeface="Wingdings" panose="05000000000000000000" pitchFamily="2" charset="2"/>
              </a:rPr>
              <a:t>			</a:t>
            </a:r>
            <a:r>
              <a:rPr lang="fr-FR" dirty="0" err="1" smtClean="0">
                <a:sym typeface="Wingdings" panose="05000000000000000000" pitchFamily="2" charset="2"/>
              </a:rPr>
              <a:t>Being</a:t>
            </a:r>
            <a:r>
              <a:rPr lang="fr-FR" dirty="0" smtClean="0">
                <a:sym typeface="Wingdings" panose="05000000000000000000" pitchFamily="2" charset="2"/>
              </a:rPr>
              <a:t> </a:t>
            </a:r>
            <a:r>
              <a:rPr lang="fr-FR" dirty="0" err="1" smtClean="0">
                <a:sym typeface="Wingdings" panose="05000000000000000000" pitchFamily="2" charset="2"/>
              </a:rPr>
              <a:t>seated</a:t>
            </a:r>
            <a:r>
              <a:rPr lang="fr-FR" dirty="0" smtClean="0">
                <a:sym typeface="Wingdings" panose="05000000000000000000" pitchFamily="2" charset="2"/>
              </a:rPr>
              <a:t>      </a:t>
            </a:r>
            <a:r>
              <a:rPr lang="fr-FR" dirty="0" err="1" smtClean="0">
                <a:sym typeface="Wingdings" panose="05000000000000000000" pitchFamily="2" charset="2"/>
              </a:rPr>
              <a:t>walking</a:t>
            </a:r>
            <a:r>
              <a:rPr lang="fr-FR" dirty="0" smtClean="0">
                <a:sym typeface="Wingdings" panose="05000000000000000000" pitchFamily="2" charset="2"/>
              </a:rPr>
              <a:t> </a:t>
            </a:r>
            <a:r>
              <a:rPr lang="fr-FR" dirty="0" err="1" smtClean="0">
                <a:sym typeface="Wingdings" panose="05000000000000000000" pitchFamily="2" charset="2"/>
              </a:rPr>
              <a:t>together</a:t>
            </a:r>
            <a:endParaRPr lang="fr-FR" dirty="0" smtClean="0">
              <a:sym typeface="Wingdings" panose="05000000000000000000" pitchFamily="2" charset="2"/>
            </a:endParaRPr>
          </a:p>
          <a:p>
            <a:pPr marL="82296" indent="0">
              <a:buFont typeface="Wingdings 2" pitchFamily="18" charset="2"/>
              <a:buNone/>
              <a:defRPr/>
            </a:pPr>
            <a:r>
              <a:rPr lang="fr-FR" dirty="0" smtClean="0">
                <a:sym typeface="Wingdings" panose="05000000000000000000" pitchFamily="2" charset="2"/>
              </a:rPr>
              <a:t>			</a:t>
            </a:r>
            <a:r>
              <a:rPr lang="fr-FR" dirty="0" err="1" smtClean="0">
                <a:sym typeface="Wingdings" panose="05000000000000000000" pitchFamily="2" charset="2"/>
              </a:rPr>
              <a:t>Earth</a:t>
            </a:r>
            <a:r>
              <a:rPr lang="fr-FR" dirty="0" smtClean="0">
                <a:sym typeface="Wingdings" panose="05000000000000000000" pitchFamily="2" charset="2"/>
              </a:rPr>
              <a:t>                 </a:t>
            </a:r>
            <a:r>
              <a:rPr lang="fr-FR" dirty="0" err="1" smtClean="0">
                <a:sym typeface="Wingdings" panose="05000000000000000000" pitchFamily="2" charset="2"/>
              </a:rPr>
              <a:t>sea</a:t>
            </a:r>
            <a:endParaRPr lang="fr-FR" dirty="0" smtClean="0">
              <a:sym typeface="Wingdings" panose="05000000000000000000" pitchFamily="2" charset="2"/>
            </a:endParaRPr>
          </a:p>
          <a:p>
            <a:pPr marL="82296" indent="0">
              <a:buFont typeface="Wingdings 2" pitchFamily="18" charset="2"/>
              <a:buNone/>
              <a:defRPr/>
            </a:pPr>
            <a:r>
              <a:rPr lang="fr-FR" dirty="0">
                <a:sym typeface="Wingdings" panose="05000000000000000000" pitchFamily="2" charset="2"/>
              </a:rPr>
              <a:t>	</a:t>
            </a:r>
            <a:r>
              <a:rPr lang="fr-FR" dirty="0" smtClean="0">
                <a:sym typeface="Wingdings" panose="05000000000000000000" pitchFamily="2" charset="2"/>
              </a:rPr>
              <a:t>		</a:t>
            </a:r>
            <a:r>
              <a:rPr lang="fr-FR" dirty="0" err="1" smtClean="0">
                <a:sym typeface="Wingdings" panose="05000000000000000000" pitchFamily="2" charset="2"/>
              </a:rPr>
              <a:t>Cathedral</a:t>
            </a:r>
            <a:r>
              <a:rPr lang="fr-FR" dirty="0" smtClean="0">
                <a:sym typeface="Wingdings" panose="05000000000000000000" pitchFamily="2" charset="2"/>
              </a:rPr>
              <a:t>          boat</a:t>
            </a:r>
            <a:endParaRPr lang="fr-FR" dirty="0"/>
          </a:p>
        </p:txBody>
      </p:sp>
      <p:pic>
        <p:nvPicPr>
          <p:cNvPr id="48132" name="Picture 2" descr="Jesus Calms A Storm On The Sea Editorial Image - Image of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7913" y="1412875"/>
            <a:ext cx="3355975"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4641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err="1" smtClean="0"/>
              <a:t>Becoming</a:t>
            </a:r>
            <a:r>
              <a:rPr lang="fr-FR" dirty="0" smtClean="0"/>
              <a:t> a </a:t>
            </a:r>
            <a:r>
              <a:rPr lang="fr-FR" dirty="0" err="1" smtClean="0"/>
              <a:t>synod</a:t>
            </a:r>
            <a:endParaRPr lang="en-US" dirty="0"/>
          </a:p>
        </p:txBody>
      </p:sp>
      <p:sp>
        <p:nvSpPr>
          <p:cNvPr id="49155" name="Espace réservé du contenu 2"/>
          <p:cNvSpPr>
            <a:spLocks noGrp="1"/>
          </p:cNvSpPr>
          <p:nvPr>
            <p:ph idx="1"/>
          </p:nvPr>
        </p:nvSpPr>
        <p:spPr>
          <a:xfrm>
            <a:off x="900113" y="1591816"/>
            <a:ext cx="8243887" cy="5509592"/>
          </a:xfrm>
        </p:spPr>
        <p:txBody>
          <a:bodyPr/>
          <a:lstStyle/>
          <a:p>
            <a:r>
              <a:rPr lang="en-US" altLang="en-US" sz="2800" dirty="0" smtClean="0"/>
              <a:t>“</a:t>
            </a:r>
            <a:r>
              <a:rPr lang="en-US" altLang="en-US" sz="2800" dirty="0" err="1" smtClean="0"/>
              <a:t>S</a:t>
            </a:r>
            <a:r>
              <a:rPr lang="en-US" altLang="en-US" sz="2800" i="1" dirty="0" err="1" smtClean="0"/>
              <a:t>ynodality</a:t>
            </a:r>
            <a:r>
              <a:rPr lang="en-US" altLang="en-US" sz="2800" dirty="0" smtClean="0"/>
              <a:t>. Being Church is being a community that walks together</a:t>
            </a:r>
            <a:r>
              <a:rPr lang="en-US" altLang="en-US" sz="2800" b="1" dirty="0" smtClean="0"/>
              <a:t>. It is not enough to </a:t>
            </a:r>
            <a:r>
              <a:rPr lang="en-US" altLang="en-US" sz="2800" b="1" i="1" dirty="0" smtClean="0"/>
              <a:t>have</a:t>
            </a:r>
            <a:r>
              <a:rPr lang="en-US" altLang="en-US" sz="2800" b="1" dirty="0" smtClean="0"/>
              <a:t> a synod, you must </a:t>
            </a:r>
            <a:r>
              <a:rPr lang="en-US" altLang="en-US" sz="2800" b="1" i="1" dirty="0" smtClean="0"/>
              <a:t>be</a:t>
            </a:r>
            <a:r>
              <a:rPr lang="en-US" altLang="en-US" sz="2800" b="1" dirty="0" smtClean="0"/>
              <a:t> a synod</a:t>
            </a:r>
            <a:r>
              <a:rPr lang="en-US" altLang="en-US" sz="2800" dirty="0" smtClean="0"/>
              <a:t>. The Church needs intense internal sharing: a living dialogue between the Pastors and between the Pastors and the faithful. </a:t>
            </a:r>
          </a:p>
          <a:p>
            <a:r>
              <a:rPr lang="en-US" altLang="en-US" sz="2800" dirty="0" smtClean="0"/>
              <a:t>Three aspects revive </a:t>
            </a:r>
            <a:r>
              <a:rPr lang="en-US" altLang="en-US" sz="2800" dirty="0" err="1" smtClean="0"/>
              <a:t>synodality</a:t>
            </a:r>
            <a:r>
              <a:rPr lang="en-US" altLang="en-US" sz="2800" dirty="0" smtClean="0"/>
              <a:t>.  </a:t>
            </a:r>
          </a:p>
          <a:p>
            <a:pPr lvl="1"/>
            <a:r>
              <a:rPr lang="en-US" altLang="en-US" sz="2400" dirty="0" smtClean="0"/>
              <a:t>First of all, </a:t>
            </a:r>
            <a:r>
              <a:rPr lang="en-US" altLang="en-US" sz="2400" i="1" dirty="0" smtClean="0"/>
              <a:t>listening – </a:t>
            </a:r>
          </a:p>
          <a:p>
            <a:pPr lvl="1"/>
            <a:r>
              <a:rPr lang="en-US" altLang="en-US" sz="2400" dirty="0" smtClean="0"/>
              <a:t>A second aspect: </a:t>
            </a:r>
            <a:r>
              <a:rPr lang="en-US" altLang="en-US" sz="2400" i="1" dirty="0" smtClean="0"/>
              <a:t>co-responsibility – </a:t>
            </a:r>
          </a:p>
          <a:p>
            <a:pPr lvl="1"/>
            <a:r>
              <a:rPr lang="en-US" altLang="en-US" sz="2400" dirty="0" smtClean="0"/>
              <a:t>Third aspect – </a:t>
            </a:r>
            <a:r>
              <a:rPr lang="en-US" altLang="en-US" sz="2400" dirty="0" err="1" smtClean="0"/>
              <a:t>Synodality</a:t>
            </a:r>
            <a:r>
              <a:rPr lang="en-US" altLang="en-US" sz="2400" dirty="0" smtClean="0"/>
              <a:t> also means </a:t>
            </a:r>
            <a:r>
              <a:rPr lang="en-US" altLang="en-US" sz="2400" i="1" dirty="0" smtClean="0"/>
              <a:t>involvement of the laity</a:t>
            </a:r>
            <a:r>
              <a:rPr lang="en-US" altLang="en-US" sz="2400" dirty="0" smtClean="0"/>
              <a:t>: as full members of the Church, they too are called to express themselves, to give suggestions. “</a:t>
            </a:r>
          </a:p>
          <a:p>
            <a:pPr lvl="1"/>
            <a:r>
              <a:rPr lang="en-US" altLang="en-US" sz="700" dirty="0" smtClean="0"/>
              <a:t>Pope Francis, </a:t>
            </a:r>
            <a:r>
              <a:rPr lang="en-US" altLang="en-US" sz="700" i="1" dirty="0" smtClean="0"/>
              <a:t>Address for the Audience with the Major Archbishop, the Metropolitans and the Permanent Synod of the Ukrainian Greek-Catholic Church</a:t>
            </a:r>
            <a:r>
              <a:rPr lang="en-US" altLang="en-US" sz="700" dirty="0" smtClean="0"/>
              <a:t>, July 5 2019</a:t>
            </a:r>
          </a:p>
          <a:p>
            <a:endParaRPr lang="en-US" altLang="en-US" sz="2800" dirty="0" smtClean="0"/>
          </a:p>
          <a:p>
            <a:endParaRPr lang="en-US" altLang="en-US" sz="2800" dirty="0" smtClean="0"/>
          </a:p>
          <a:p>
            <a:endParaRPr lang="en-US" altLang="en-US" sz="2800" dirty="0" smtClean="0"/>
          </a:p>
          <a:p>
            <a:endParaRPr lang="en-US" altLang="en-US" sz="2800" dirty="0" smtClean="0"/>
          </a:p>
        </p:txBody>
      </p:sp>
    </p:spTree>
    <p:extLst>
      <p:ext uri="{BB962C8B-B14F-4D97-AF65-F5344CB8AC3E}">
        <p14:creationId xmlns:p14="http://schemas.microsoft.com/office/powerpoint/2010/main" val="1713618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The challenge of </a:t>
            </a:r>
            <a:r>
              <a:rPr lang="fr-FR" dirty="0" err="1" smtClean="0"/>
              <a:t>synodality</a:t>
            </a:r>
            <a:endParaRPr lang="fr-FR" dirty="0"/>
          </a:p>
        </p:txBody>
      </p:sp>
      <p:sp>
        <p:nvSpPr>
          <p:cNvPr id="3" name="Espace réservé du contenu 2"/>
          <p:cNvSpPr>
            <a:spLocks noGrp="1"/>
          </p:cNvSpPr>
          <p:nvPr>
            <p:ph idx="1"/>
          </p:nvPr>
        </p:nvSpPr>
        <p:spPr/>
        <p:txBody>
          <a:bodyPr/>
          <a:lstStyle/>
          <a:p>
            <a:r>
              <a:rPr lang="fr-FR" dirty="0" smtClean="0"/>
              <a:t>The challenge to deal </a:t>
            </a:r>
            <a:r>
              <a:rPr lang="fr-FR" dirty="0" err="1" smtClean="0"/>
              <a:t>with</a:t>
            </a:r>
            <a:r>
              <a:rPr lang="fr-FR" dirty="0" smtClean="0"/>
              <a:t> the </a:t>
            </a:r>
            <a:r>
              <a:rPr lang="fr-FR" dirty="0" err="1" smtClean="0"/>
              <a:t>difference</a:t>
            </a:r>
            <a:endParaRPr lang="fr-FR" dirty="0" smtClean="0"/>
          </a:p>
          <a:p>
            <a:r>
              <a:rPr lang="fr-FR" dirty="0" smtClean="0"/>
              <a:t>The challenge to </a:t>
            </a:r>
            <a:r>
              <a:rPr lang="fr-FR" dirty="0" err="1" smtClean="0"/>
              <a:t>listen</a:t>
            </a:r>
            <a:endParaRPr lang="fr-FR" dirty="0" smtClean="0"/>
          </a:p>
          <a:p>
            <a:r>
              <a:rPr lang="fr-FR" dirty="0" smtClean="0"/>
              <a:t>The challenge to </a:t>
            </a:r>
            <a:r>
              <a:rPr lang="fr-FR" dirty="0" err="1" smtClean="0"/>
              <a:t>empower</a:t>
            </a:r>
            <a:endParaRPr lang="fr-FR" dirty="0" smtClean="0"/>
          </a:p>
          <a:p>
            <a:r>
              <a:rPr lang="fr-FR" dirty="0" smtClean="0"/>
              <a:t>The challenge to </a:t>
            </a:r>
            <a:r>
              <a:rPr lang="fr-FR" dirty="0" err="1" smtClean="0"/>
              <a:t>implement</a:t>
            </a:r>
            <a:r>
              <a:rPr lang="fr-FR" dirty="0" smtClean="0"/>
              <a:t> </a:t>
            </a:r>
            <a:r>
              <a:rPr lang="fr-FR" dirty="0" err="1" smtClean="0"/>
              <a:t>co-responsability</a:t>
            </a:r>
            <a:endParaRPr lang="fr-FR" dirty="0" smtClean="0"/>
          </a:p>
          <a:p>
            <a:endParaRPr lang="fr-FR" dirty="0"/>
          </a:p>
        </p:txBody>
      </p:sp>
    </p:spTree>
    <p:extLst>
      <p:ext uri="{BB962C8B-B14F-4D97-AF65-F5344CB8AC3E}">
        <p14:creationId xmlns:p14="http://schemas.microsoft.com/office/powerpoint/2010/main" val="510107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274638"/>
            <a:ext cx="7818834" cy="1143000"/>
          </a:xfrm>
        </p:spPr>
        <p:txBody>
          <a:bodyPr>
            <a:noAutofit/>
          </a:bodyPr>
          <a:lstStyle/>
          <a:p>
            <a:pPr lvl="0"/>
            <a:r>
              <a:rPr lang="en-GB" sz="3600" dirty="0" smtClean="0">
                <a:effectLst>
                  <a:outerShdw blurRad="38100" dist="38100" dir="2700000" algn="tl">
                    <a:srgbClr val="000000">
                      <a:alpha val="43137"/>
                    </a:srgbClr>
                  </a:outerShdw>
                </a:effectLst>
              </a:rPr>
              <a:t>The mystery of the difference between men and women : “elusive” difference</a:t>
            </a:r>
            <a:endParaRPr lang="en-US" sz="3600"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864096" y="1512168"/>
            <a:ext cx="8316416" cy="5301208"/>
          </a:xfrm>
        </p:spPr>
        <p:txBody>
          <a:bodyPr/>
          <a:lstStyle/>
          <a:p>
            <a:r>
              <a:rPr lang="en-US" sz="2600" i="1" dirty="0" smtClean="0"/>
              <a:t>Men and women (Final Document of the Synod on Youth)</a:t>
            </a:r>
            <a:endParaRPr lang="en-US" sz="2600" dirty="0" smtClean="0"/>
          </a:p>
          <a:p>
            <a:r>
              <a:rPr lang="en-US" sz="2600" dirty="0" smtClean="0"/>
              <a:t>13</a:t>
            </a:r>
            <a:r>
              <a:rPr lang="en-US" sz="2600" dirty="0"/>
              <a:t>.      We cannot neglect the difference between men and women with their specific gifts, perceptions and life experiences.  </a:t>
            </a:r>
            <a:r>
              <a:rPr lang="en-US" sz="2600" b="1" i="1" dirty="0"/>
              <a:t>This difference can give rise to forms of domination, exclusion and discrimination from which every society, including the Church, needs to be freed.</a:t>
            </a:r>
          </a:p>
          <a:p>
            <a:r>
              <a:rPr lang="en-US" sz="2600" b="1" dirty="0" smtClean="0"/>
              <a:t>The </a:t>
            </a:r>
            <a:r>
              <a:rPr lang="en-US" sz="2600" b="1" dirty="0"/>
              <a:t>Bible presents man and woman as partners equal in God’s sight (cf. </a:t>
            </a:r>
            <a:r>
              <a:rPr lang="en-US" sz="2600" b="1" i="1" dirty="0"/>
              <a:t>Gen</a:t>
            </a:r>
            <a:r>
              <a:rPr lang="en-US" sz="2600" b="1" dirty="0"/>
              <a:t> 5:2); all domination and discrimination based on sex is thus an offence against human dignity. </a:t>
            </a:r>
            <a:r>
              <a:rPr lang="en-US" sz="2600" dirty="0"/>
              <a:t> </a:t>
            </a:r>
            <a:r>
              <a:rPr lang="en-US" sz="2600" dirty="0" smtClean="0"/>
              <a:t>The </a:t>
            </a:r>
            <a:r>
              <a:rPr lang="en-US" sz="2600" dirty="0"/>
              <a:t>Bible also presents the difference between the sexes as a mystery constitutive of our humanity, one that cannot be reduced to stereotypes. </a:t>
            </a:r>
          </a:p>
        </p:txBody>
      </p:sp>
    </p:spTree>
    <p:extLst>
      <p:ext uri="{BB962C8B-B14F-4D97-AF65-F5344CB8AC3E}">
        <p14:creationId xmlns:p14="http://schemas.microsoft.com/office/powerpoint/2010/main" val="219609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smtClean="0"/>
              <a:t>Thinking</a:t>
            </a:r>
            <a:r>
              <a:rPr lang="fr-FR" dirty="0" smtClean="0"/>
              <a:t> </a:t>
            </a:r>
            <a:r>
              <a:rPr lang="fr-FR" dirty="0" err="1" smtClean="0"/>
              <a:t>together</a:t>
            </a:r>
            <a:r>
              <a:rPr lang="fr-FR" dirty="0" smtClean="0"/>
              <a:t> </a:t>
            </a:r>
            <a:r>
              <a:rPr lang="fr-FR" dirty="0" err="1" smtClean="0"/>
              <a:t>fundamental</a:t>
            </a:r>
            <a:r>
              <a:rPr lang="fr-FR" dirty="0" smtClean="0"/>
              <a:t> </a:t>
            </a:r>
            <a:r>
              <a:rPr lang="fr-FR" dirty="0" err="1" smtClean="0"/>
              <a:t>equality</a:t>
            </a:r>
            <a:r>
              <a:rPr lang="fr-FR" dirty="0"/>
              <a:t> and </a:t>
            </a:r>
            <a:r>
              <a:rPr lang="fr-FR" dirty="0" err="1"/>
              <a:t>inescapable</a:t>
            </a:r>
            <a:r>
              <a:rPr lang="fr-FR" dirty="0"/>
              <a:t> </a:t>
            </a:r>
            <a:r>
              <a:rPr lang="fr-FR" dirty="0" err="1"/>
              <a:t>difference</a:t>
            </a:r>
            <a:endParaRPr lang="fr-FR" dirty="0"/>
          </a:p>
        </p:txBody>
      </p:sp>
      <p:sp>
        <p:nvSpPr>
          <p:cNvPr id="3" name="Espace réservé du contenu 2"/>
          <p:cNvSpPr>
            <a:spLocks noGrp="1"/>
          </p:cNvSpPr>
          <p:nvPr>
            <p:ph idx="1"/>
          </p:nvPr>
        </p:nvSpPr>
        <p:spPr/>
        <p:txBody>
          <a:bodyPr/>
          <a:lstStyle/>
          <a:p>
            <a:r>
              <a:rPr lang="fr-FR" dirty="0" smtClean="0"/>
              <a:t>In a </a:t>
            </a:r>
            <a:r>
              <a:rPr lang="fr-FR" dirty="0" err="1" smtClean="0"/>
              <a:t>context</a:t>
            </a:r>
            <a:r>
              <a:rPr lang="fr-FR" dirty="0" smtClean="0"/>
              <a:t> of « </a:t>
            </a:r>
            <a:r>
              <a:rPr lang="fr-FR" dirty="0" err="1" smtClean="0"/>
              <a:t>conflictual</a:t>
            </a:r>
            <a:r>
              <a:rPr lang="fr-FR" dirty="0" smtClean="0"/>
              <a:t> » </a:t>
            </a:r>
            <a:r>
              <a:rPr lang="fr-FR" dirty="0" err="1" smtClean="0"/>
              <a:t>equality</a:t>
            </a:r>
            <a:endParaRPr lang="fr-F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249488"/>
            <a:ext cx="6130190"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3367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smtClean="0"/>
              <a:t>Dealing</a:t>
            </a:r>
            <a:r>
              <a:rPr lang="fr-FR" dirty="0" smtClean="0"/>
              <a:t> </a:t>
            </a:r>
            <a:r>
              <a:rPr lang="fr-FR" dirty="0" err="1" smtClean="0"/>
              <a:t>with</a:t>
            </a:r>
            <a:r>
              <a:rPr lang="fr-FR" dirty="0" smtClean="0"/>
              <a:t> the </a:t>
            </a:r>
            <a:r>
              <a:rPr lang="fr-FR" dirty="0" err="1" smtClean="0"/>
              <a:t>alterity</a:t>
            </a:r>
            <a:r>
              <a:rPr lang="fr-FR" dirty="0" smtClean="0"/>
              <a:t>/</a:t>
            </a:r>
            <a:r>
              <a:rPr lang="fr-FR" dirty="0" err="1" smtClean="0"/>
              <a:t>difference</a:t>
            </a:r>
            <a:endParaRPr lang="fr-FR" dirty="0"/>
          </a:p>
        </p:txBody>
      </p:sp>
      <p:sp>
        <p:nvSpPr>
          <p:cNvPr id="3" name="Espace réservé du contenu 2"/>
          <p:cNvSpPr>
            <a:spLocks noGrp="1"/>
          </p:cNvSpPr>
          <p:nvPr>
            <p:ph idx="1"/>
          </p:nvPr>
        </p:nvSpPr>
        <p:spPr/>
        <p:txBody>
          <a:bodyPr/>
          <a:lstStyle/>
          <a:p>
            <a:r>
              <a:rPr lang="fr-FR" dirty="0" smtClean="0"/>
              <a:t>The </a:t>
            </a:r>
            <a:r>
              <a:rPr lang="fr-FR" dirty="0" err="1" smtClean="0"/>
              <a:t>difference</a:t>
            </a:r>
            <a:r>
              <a:rPr lang="fr-FR" dirty="0" smtClean="0"/>
              <a:t> </a:t>
            </a:r>
            <a:r>
              <a:rPr lang="fr-FR" dirty="0" err="1" smtClean="0"/>
              <a:t>between</a:t>
            </a:r>
            <a:r>
              <a:rPr lang="fr-FR" dirty="0" smtClean="0"/>
              <a:t> men and </a:t>
            </a:r>
            <a:r>
              <a:rPr lang="fr-FR" dirty="0" err="1" smtClean="0"/>
              <a:t>women</a:t>
            </a:r>
            <a:r>
              <a:rPr lang="fr-FR" dirty="0" smtClean="0"/>
              <a:t> as the matrix of all </a:t>
            </a:r>
            <a:r>
              <a:rPr lang="fr-FR" dirty="0" err="1" smtClean="0"/>
              <a:t>differences</a:t>
            </a:r>
            <a:endParaRPr lang="fr-FR" dirty="0" smtClean="0"/>
          </a:p>
          <a:p>
            <a:r>
              <a:rPr lang="fr-FR" dirty="0" smtClean="0"/>
              <a:t>The question of </a:t>
            </a:r>
            <a:r>
              <a:rPr lang="fr-FR" dirty="0" err="1" smtClean="0"/>
              <a:t>unity</a:t>
            </a:r>
            <a:r>
              <a:rPr lang="fr-FR" dirty="0" smtClean="0"/>
              <a:t> in </a:t>
            </a:r>
            <a:r>
              <a:rPr lang="fr-FR" dirty="0" err="1" smtClean="0"/>
              <a:t>diversity</a:t>
            </a:r>
            <a:endParaRPr lang="fr-FR" dirty="0"/>
          </a:p>
          <a:p>
            <a:r>
              <a:rPr lang="fr-FR" dirty="0" smtClean="0"/>
              <a:t>The </a:t>
            </a:r>
            <a:r>
              <a:rPr lang="fr-FR" dirty="0" err="1" smtClean="0"/>
              <a:t>need</a:t>
            </a:r>
            <a:r>
              <a:rPr lang="fr-FR" dirty="0" smtClean="0"/>
              <a:t> for </a:t>
            </a:r>
            <a:r>
              <a:rPr lang="fr-FR" dirty="0" err="1" smtClean="0"/>
              <a:t>listening</a:t>
            </a:r>
            <a:r>
              <a:rPr lang="fr-FR" dirty="0" smtClean="0"/>
              <a:t> and dialogue</a:t>
            </a:r>
          </a:p>
          <a:p>
            <a:r>
              <a:rPr lang="fr-FR" dirty="0" smtClean="0"/>
              <a:t>The culture of « </a:t>
            </a:r>
            <a:r>
              <a:rPr lang="fr-FR" dirty="0" err="1" smtClean="0"/>
              <a:t>encounter</a:t>
            </a:r>
            <a:r>
              <a:rPr lang="fr-FR" dirty="0" smtClean="0"/>
              <a:t> »</a:t>
            </a:r>
          </a:p>
          <a:p>
            <a:r>
              <a:rPr lang="fr-FR" dirty="0" smtClean="0"/>
              <a:t>A </a:t>
            </a:r>
            <a:r>
              <a:rPr lang="fr-FR" dirty="0" err="1" smtClean="0"/>
              <a:t>path</a:t>
            </a:r>
            <a:r>
              <a:rPr lang="fr-FR" dirty="0" smtClean="0"/>
              <a:t> of conversion and </a:t>
            </a:r>
            <a:r>
              <a:rPr lang="fr-FR" dirty="0" err="1" smtClean="0"/>
              <a:t>reconciliation</a:t>
            </a:r>
            <a:r>
              <a:rPr lang="fr-FR" dirty="0" smtClean="0"/>
              <a:t> </a:t>
            </a:r>
            <a:r>
              <a:rPr lang="fr-FR" dirty="0" err="1" smtClean="0"/>
              <a:t>between</a:t>
            </a:r>
            <a:r>
              <a:rPr lang="fr-FR" dirty="0" smtClean="0"/>
              <a:t> men and </a:t>
            </a:r>
            <a:r>
              <a:rPr lang="fr-FR" dirty="0" err="1" smtClean="0"/>
              <a:t>women</a:t>
            </a:r>
            <a:r>
              <a:rPr lang="fr-FR" dirty="0" smtClean="0"/>
              <a:t> in the Church</a:t>
            </a:r>
            <a:endParaRPr lang="fr-FR" dirty="0"/>
          </a:p>
        </p:txBody>
      </p:sp>
      <p:sp>
        <p:nvSpPr>
          <p:cNvPr id="4" name="Titre 1"/>
          <p:cNvSpPr txBox="1">
            <a:spLocks/>
          </p:cNvSpPr>
          <p:nvPr/>
        </p:nvSpPr>
        <p:spPr>
          <a:xfrm>
            <a:off x="1259632" y="5665244"/>
            <a:ext cx="7499350" cy="1143000"/>
          </a:xfrm>
          <a:prstGeom prst="rect">
            <a:avLst/>
          </a:prstGeom>
        </p:spPr>
        <p:txBody>
          <a:bodyPr anchor="ctr">
            <a:normAutofit fontScale="90000" lnSpcReduction="20000"/>
          </a:bodyPr>
          <a:lstStyle>
            <a:lvl1pPr algn="l" rtl="0" eaLnBrk="0" fontAlgn="base" hangingPunct="0">
              <a:spcBef>
                <a:spcPct val="0"/>
              </a:spcBef>
              <a:spcAft>
                <a:spcPct val="0"/>
              </a:spcAft>
              <a:defRPr sz="4300" kern="1200">
                <a:solidFill>
                  <a:srgbClr val="69666E"/>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69666E"/>
                </a:solidFill>
                <a:latin typeface="Gill Sans MT" panose="020B0502020104020203" pitchFamily="34" charset="0"/>
              </a:defRPr>
            </a:lvl2pPr>
            <a:lvl3pPr algn="l" rtl="0" eaLnBrk="0" fontAlgn="base" hangingPunct="0">
              <a:spcBef>
                <a:spcPct val="0"/>
              </a:spcBef>
              <a:spcAft>
                <a:spcPct val="0"/>
              </a:spcAft>
              <a:defRPr sz="4300">
                <a:solidFill>
                  <a:srgbClr val="69666E"/>
                </a:solidFill>
                <a:latin typeface="Gill Sans MT" panose="020B0502020104020203" pitchFamily="34" charset="0"/>
              </a:defRPr>
            </a:lvl3pPr>
            <a:lvl4pPr algn="l" rtl="0" eaLnBrk="0" fontAlgn="base" hangingPunct="0">
              <a:spcBef>
                <a:spcPct val="0"/>
              </a:spcBef>
              <a:spcAft>
                <a:spcPct val="0"/>
              </a:spcAft>
              <a:defRPr sz="4300">
                <a:solidFill>
                  <a:srgbClr val="69666E"/>
                </a:solidFill>
                <a:latin typeface="Gill Sans MT" panose="020B0502020104020203" pitchFamily="34" charset="0"/>
              </a:defRPr>
            </a:lvl4pPr>
            <a:lvl5pPr algn="l" rtl="0" eaLnBrk="0" fontAlgn="base" hangingPunct="0">
              <a:spcBef>
                <a:spcPct val="0"/>
              </a:spcBef>
              <a:spcAft>
                <a:spcPct val="0"/>
              </a:spcAft>
              <a:defRPr sz="4300">
                <a:solidFill>
                  <a:srgbClr val="69666E"/>
                </a:solidFill>
                <a:latin typeface="Gill Sans MT" panose="020B0502020104020203" pitchFamily="34" charset="0"/>
              </a:defRPr>
            </a:lvl5pPr>
            <a:lvl6pPr marL="457200" algn="l" rtl="0" fontAlgn="base">
              <a:spcBef>
                <a:spcPct val="0"/>
              </a:spcBef>
              <a:spcAft>
                <a:spcPct val="0"/>
              </a:spcAft>
              <a:defRPr sz="4300">
                <a:solidFill>
                  <a:srgbClr val="69666E"/>
                </a:solidFill>
                <a:latin typeface="Gill Sans MT" panose="020B0502020104020203" pitchFamily="34" charset="0"/>
              </a:defRPr>
            </a:lvl6pPr>
            <a:lvl7pPr marL="914400" algn="l" rtl="0" fontAlgn="base">
              <a:spcBef>
                <a:spcPct val="0"/>
              </a:spcBef>
              <a:spcAft>
                <a:spcPct val="0"/>
              </a:spcAft>
              <a:defRPr sz="4300">
                <a:solidFill>
                  <a:srgbClr val="69666E"/>
                </a:solidFill>
                <a:latin typeface="Gill Sans MT" panose="020B0502020104020203" pitchFamily="34" charset="0"/>
              </a:defRPr>
            </a:lvl7pPr>
            <a:lvl8pPr marL="1371600" algn="l" rtl="0" fontAlgn="base">
              <a:spcBef>
                <a:spcPct val="0"/>
              </a:spcBef>
              <a:spcAft>
                <a:spcPct val="0"/>
              </a:spcAft>
              <a:defRPr sz="4300">
                <a:solidFill>
                  <a:srgbClr val="69666E"/>
                </a:solidFill>
                <a:latin typeface="Gill Sans MT" panose="020B0502020104020203" pitchFamily="34" charset="0"/>
              </a:defRPr>
            </a:lvl8pPr>
            <a:lvl9pPr marL="1828800" algn="l" rtl="0" fontAlgn="base">
              <a:spcBef>
                <a:spcPct val="0"/>
              </a:spcBef>
              <a:spcAft>
                <a:spcPct val="0"/>
              </a:spcAft>
              <a:defRPr sz="4300">
                <a:solidFill>
                  <a:srgbClr val="69666E"/>
                </a:solidFill>
                <a:latin typeface="Gill Sans MT" panose="020B0502020104020203" pitchFamily="34" charset="0"/>
              </a:defRPr>
            </a:lvl9pPr>
            <a:extLst/>
          </a:lstStyle>
          <a:p>
            <a:pPr algn="ctr"/>
            <a:r>
              <a:rPr lang="fr-FR" dirty="0" smtClean="0"/>
              <a:t>Sons and </a:t>
            </a:r>
            <a:r>
              <a:rPr lang="fr-FR" dirty="0" err="1" smtClean="0"/>
              <a:t>daughters</a:t>
            </a:r>
            <a:r>
              <a:rPr lang="fr-FR" dirty="0" smtClean="0"/>
              <a:t> of </a:t>
            </a:r>
            <a:r>
              <a:rPr lang="fr-FR" dirty="0" err="1" smtClean="0"/>
              <a:t>God</a:t>
            </a:r>
            <a:r>
              <a:rPr lang="fr-FR" dirty="0" smtClean="0"/>
              <a:t/>
            </a:r>
            <a:br>
              <a:rPr lang="fr-FR" dirty="0" smtClean="0"/>
            </a:br>
            <a:r>
              <a:rPr lang="fr-FR" dirty="0" err="1" smtClean="0"/>
              <a:t>Equal</a:t>
            </a:r>
            <a:r>
              <a:rPr lang="fr-FR" dirty="0" smtClean="0"/>
              <a:t> but </a:t>
            </a:r>
            <a:r>
              <a:rPr lang="fr-FR" dirty="0" err="1" smtClean="0"/>
              <a:t>different</a:t>
            </a:r>
            <a:endParaRPr lang="fr-FR" dirty="0"/>
          </a:p>
        </p:txBody>
      </p:sp>
    </p:spTree>
    <p:extLst>
      <p:ext uri="{BB962C8B-B14F-4D97-AF65-F5344CB8AC3E}">
        <p14:creationId xmlns:p14="http://schemas.microsoft.com/office/powerpoint/2010/main" val="1263636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smtClean="0"/>
              <a:t>From</a:t>
            </a:r>
            <a:r>
              <a:rPr lang="fr-FR" dirty="0" smtClean="0"/>
              <a:t> domination/</a:t>
            </a:r>
            <a:r>
              <a:rPr lang="fr-FR" dirty="0" err="1" smtClean="0"/>
              <a:t>competition</a:t>
            </a:r>
            <a:r>
              <a:rPr lang="fr-FR" dirty="0" smtClean="0"/>
              <a:t> </a:t>
            </a:r>
            <a:br>
              <a:rPr lang="fr-FR" dirty="0" smtClean="0"/>
            </a:br>
            <a:r>
              <a:rPr lang="fr-FR" dirty="0" smtClean="0"/>
              <a:t>to </a:t>
            </a:r>
            <a:r>
              <a:rPr lang="fr-FR" dirty="0" err="1" smtClean="0"/>
              <a:t>reciprocity</a:t>
            </a:r>
            <a:r>
              <a:rPr lang="fr-FR" dirty="0" smtClean="0"/>
              <a:t>/</a:t>
            </a:r>
            <a:r>
              <a:rPr lang="fr-FR" dirty="0" err="1" smtClean="0"/>
              <a:t>cooperation</a:t>
            </a:r>
            <a:endParaRPr lang="en-US" dirty="0"/>
          </a:p>
        </p:txBody>
      </p:sp>
      <p:pic>
        <p:nvPicPr>
          <p:cNvPr id="4" name="Picture 19" descr="C:\Users\nathalie.becquart\Desktop\Photos synode\Religieuses\Religieuses jeunes Card B.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2060848"/>
            <a:ext cx="7499350" cy="421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7368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Women</a:t>
            </a:r>
            <a:r>
              <a:rPr lang="fr-FR" dirty="0" smtClean="0"/>
              <a:t> in the Church</a:t>
            </a:r>
            <a:endParaRPr lang="fr-FR" dirty="0"/>
          </a:p>
        </p:txBody>
      </p:sp>
      <p:sp>
        <p:nvSpPr>
          <p:cNvPr id="3" name="Espace réservé du contenu 2"/>
          <p:cNvSpPr>
            <a:spLocks noGrp="1"/>
          </p:cNvSpPr>
          <p:nvPr>
            <p:ph idx="1"/>
          </p:nvPr>
        </p:nvSpPr>
        <p:spPr/>
        <p:txBody>
          <a:bodyPr/>
          <a:lstStyle/>
          <a:p>
            <a:r>
              <a:rPr lang="fr-FR" dirty="0" smtClean="0"/>
              <a:t>A key issue, a </a:t>
            </a:r>
            <a:r>
              <a:rPr lang="fr-FR" dirty="0" err="1" smtClean="0"/>
              <a:t>sign</a:t>
            </a:r>
            <a:r>
              <a:rPr lang="fr-FR" dirty="0" smtClean="0"/>
              <a:t> of the times</a:t>
            </a:r>
          </a:p>
          <a:p>
            <a:endParaRPr lang="fr-FR" dirty="0"/>
          </a:p>
        </p:txBody>
      </p:sp>
      <p:pic>
        <p:nvPicPr>
          <p:cNvPr id="1028" name="Picture 4" descr="March 8 a day to thank exceptional women leaders in the Church - ACBC Media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154" y="2924944"/>
            <a:ext cx="7570326" cy="3717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74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The </a:t>
            </a:r>
            <a:r>
              <a:rPr lang="fr-FR" dirty="0" smtClean="0"/>
              <a:t>challenge to </a:t>
            </a:r>
            <a:r>
              <a:rPr lang="fr-FR" dirty="0" err="1" smtClean="0"/>
              <a:t>listen</a:t>
            </a:r>
            <a:endParaRPr lang="en-US" dirty="0"/>
          </a:p>
        </p:txBody>
      </p:sp>
      <p:sp>
        <p:nvSpPr>
          <p:cNvPr id="3" name="Espace réservé du contenu 2"/>
          <p:cNvSpPr>
            <a:spLocks noGrp="1"/>
          </p:cNvSpPr>
          <p:nvPr>
            <p:ph idx="1"/>
          </p:nvPr>
        </p:nvSpPr>
        <p:spPr>
          <a:xfrm>
            <a:off x="1043608" y="1447800"/>
            <a:ext cx="8100392" cy="4800600"/>
          </a:xfrm>
        </p:spPr>
        <p:txBody>
          <a:bodyPr/>
          <a:lstStyle/>
          <a:p>
            <a:r>
              <a:rPr lang="fr-FR" dirty="0" smtClean="0"/>
              <a:t>The </a:t>
            </a:r>
            <a:r>
              <a:rPr lang="fr-FR" dirty="0" err="1" smtClean="0"/>
              <a:t>synods</a:t>
            </a:r>
            <a:r>
              <a:rPr lang="fr-FR" dirty="0" smtClean="0"/>
              <a:t> as a </a:t>
            </a:r>
            <a:r>
              <a:rPr lang="fr-FR" dirty="0" err="1" smtClean="0"/>
              <a:t>process</a:t>
            </a:r>
            <a:r>
              <a:rPr lang="fr-FR" dirty="0" smtClean="0"/>
              <a:t> of </a:t>
            </a:r>
            <a:r>
              <a:rPr lang="fr-FR" dirty="0" err="1" smtClean="0"/>
              <a:t>listening</a:t>
            </a:r>
            <a:r>
              <a:rPr lang="fr-FR" dirty="0" smtClean="0"/>
              <a:t> to the cries of the </a:t>
            </a:r>
            <a:r>
              <a:rPr lang="fr-FR" dirty="0" err="1" smtClean="0"/>
              <a:t>victims</a:t>
            </a:r>
            <a:r>
              <a:rPr lang="fr-FR" dirty="0" smtClean="0"/>
              <a:t>, the cries of the </a:t>
            </a:r>
            <a:r>
              <a:rPr lang="fr-FR" dirty="0" err="1" smtClean="0"/>
              <a:t>women</a:t>
            </a:r>
            <a:endParaRPr lang="fr-FR" dirty="0" smtClean="0"/>
          </a:p>
          <a:p>
            <a:r>
              <a:rPr lang="fr-FR" dirty="0" smtClean="0"/>
              <a:t>A </a:t>
            </a:r>
            <a:r>
              <a:rPr lang="fr-FR" dirty="0" err="1" smtClean="0"/>
              <a:t>sound</a:t>
            </a:r>
            <a:r>
              <a:rPr lang="fr-FR" dirty="0" smtClean="0"/>
              <a:t> box for </a:t>
            </a:r>
            <a:r>
              <a:rPr lang="fr-FR" dirty="0" err="1" smtClean="0"/>
              <a:t>women’s</a:t>
            </a:r>
            <a:r>
              <a:rPr lang="fr-FR" dirty="0" smtClean="0"/>
              <a:t> </a:t>
            </a:r>
            <a:r>
              <a:rPr lang="fr-FR" dirty="0" err="1" smtClean="0"/>
              <a:t>voice</a:t>
            </a:r>
            <a:endParaRPr lang="fr-FR" dirty="0" smtClean="0"/>
          </a:p>
          <a:p>
            <a:r>
              <a:rPr lang="fr-FR" dirty="0" smtClean="0"/>
              <a:t>A call for a </a:t>
            </a:r>
            <a:r>
              <a:rPr lang="en-US" dirty="0" smtClean="0"/>
              <a:t>greater </a:t>
            </a:r>
            <a:r>
              <a:rPr lang="en-US" dirty="0"/>
              <a:t>recognition and greater valuing of women in society and in the Church. </a:t>
            </a:r>
            <a:endParaRPr lang="en-US" dirty="0" smtClean="0"/>
          </a:p>
          <a:p>
            <a:r>
              <a:rPr lang="fr-FR" sz="2800" dirty="0" smtClean="0"/>
              <a:t>« </a:t>
            </a:r>
            <a:r>
              <a:rPr lang="en-US" sz="2800" dirty="0"/>
              <a:t>The Synod recommends that everyone be made more aware of </a:t>
            </a:r>
            <a:r>
              <a:rPr lang="en-US" sz="2800" b="1" dirty="0"/>
              <a:t>the urgency of an inevitable change</a:t>
            </a:r>
            <a:r>
              <a:rPr lang="en-US" sz="2800" dirty="0"/>
              <a:t>, not least on the basis of anthropological and theological reflection on </a:t>
            </a:r>
            <a:r>
              <a:rPr lang="en-US" sz="2800" b="1" dirty="0"/>
              <a:t>the reciprocity between men and </a:t>
            </a:r>
            <a:r>
              <a:rPr lang="en-US" sz="2800" b="1" dirty="0" smtClean="0"/>
              <a:t>women</a:t>
            </a:r>
            <a:r>
              <a:rPr lang="en-US" sz="2800" dirty="0" smtClean="0"/>
              <a:t>” </a:t>
            </a:r>
            <a:r>
              <a:rPr lang="en-US" sz="1600" dirty="0" smtClean="0"/>
              <a:t>Synod of Youth </a:t>
            </a:r>
            <a:r>
              <a:rPr lang="en-US" sz="1600" dirty="0"/>
              <a:t>FD </a:t>
            </a:r>
            <a:r>
              <a:rPr lang="en-US" sz="1600" dirty="0" smtClean="0"/>
              <a:t>§55 </a:t>
            </a:r>
            <a:endParaRPr lang="en-US" sz="1600" dirty="0"/>
          </a:p>
        </p:txBody>
      </p:sp>
    </p:spTree>
    <p:extLst>
      <p:ext uri="{BB962C8B-B14F-4D97-AF65-F5344CB8AC3E}">
        <p14:creationId xmlns:p14="http://schemas.microsoft.com/office/powerpoint/2010/main" val="2545312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The </a:t>
            </a:r>
            <a:r>
              <a:rPr lang="fr-FR" dirty="0" smtClean="0"/>
              <a:t>challenge to </a:t>
            </a:r>
            <a:r>
              <a:rPr lang="fr-FR" dirty="0" err="1" smtClean="0"/>
              <a:t>listen</a:t>
            </a:r>
            <a:endParaRPr lang="en-US" dirty="0"/>
          </a:p>
        </p:txBody>
      </p:sp>
      <p:sp>
        <p:nvSpPr>
          <p:cNvPr id="3" name="Espace réservé du contenu 2"/>
          <p:cNvSpPr>
            <a:spLocks noGrp="1"/>
          </p:cNvSpPr>
          <p:nvPr>
            <p:ph idx="1"/>
          </p:nvPr>
        </p:nvSpPr>
        <p:spPr>
          <a:xfrm>
            <a:off x="1043608" y="1447800"/>
            <a:ext cx="8100392" cy="4800600"/>
          </a:xfrm>
        </p:spPr>
        <p:txBody>
          <a:bodyPr/>
          <a:lstStyle/>
          <a:p>
            <a:r>
              <a:rPr lang="fr-FR" dirty="0" smtClean="0"/>
              <a:t>The </a:t>
            </a:r>
            <a:r>
              <a:rPr lang="fr-FR" dirty="0" err="1" smtClean="0"/>
              <a:t>synods</a:t>
            </a:r>
            <a:r>
              <a:rPr lang="fr-FR" dirty="0" smtClean="0"/>
              <a:t> as a </a:t>
            </a:r>
            <a:r>
              <a:rPr lang="fr-FR" dirty="0" err="1" smtClean="0"/>
              <a:t>process</a:t>
            </a:r>
            <a:r>
              <a:rPr lang="fr-FR" dirty="0" smtClean="0"/>
              <a:t> of </a:t>
            </a:r>
            <a:r>
              <a:rPr lang="fr-FR" dirty="0" err="1" smtClean="0"/>
              <a:t>listening</a:t>
            </a:r>
            <a:r>
              <a:rPr lang="fr-FR" dirty="0" smtClean="0"/>
              <a:t> to the cries of the </a:t>
            </a:r>
            <a:r>
              <a:rPr lang="fr-FR" dirty="0" err="1" smtClean="0"/>
              <a:t>victims</a:t>
            </a:r>
            <a:r>
              <a:rPr lang="fr-FR" dirty="0" smtClean="0"/>
              <a:t>, the cries of the </a:t>
            </a:r>
            <a:r>
              <a:rPr lang="fr-FR" dirty="0" err="1" smtClean="0"/>
              <a:t>women</a:t>
            </a:r>
            <a:endParaRPr lang="fr-FR" dirty="0" smtClean="0"/>
          </a:p>
          <a:p>
            <a:r>
              <a:rPr lang="fr-FR" dirty="0" smtClean="0"/>
              <a:t>A </a:t>
            </a:r>
            <a:r>
              <a:rPr lang="fr-FR" dirty="0" err="1" smtClean="0"/>
              <a:t>sound</a:t>
            </a:r>
            <a:r>
              <a:rPr lang="fr-FR" dirty="0" smtClean="0"/>
              <a:t> box for </a:t>
            </a:r>
            <a:r>
              <a:rPr lang="fr-FR" dirty="0" err="1" smtClean="0"/>
              <a:t>women’s</a:t>
            </a:r>
            <a:r>
              <a:rPr lang="fr-FR" dirty="0" smtClean="0"/>
              <a:t> </a:t>
            </a:r>
            <a:r>
              <a:rPr lang="fr-FR" dirty="0" err="1" smtClean="0"/>
              <a:t>voice</a:t>
            </a:r>
            <a:endParaRPr lang="fr-FR" dirty="0" smtClean="0"/>
          </a:p>
          <a:p>
            <a:r>
              <a:rPr lang="fr-FR" dirty="0" smtClean="0"/>
              <a:t>A call for a </a:t>
            </a:r>
            <a:r>
              <a:rPr lang="en-US" dirty="0" smtClean="0"/>
              <a:t>greater </a:t>
            </a:r>
            <a:r>
              <a:rPr lang="en-US" dirty="0"/>
              <a:t>recognition and greater valuing of women in society and in the Church. </a:t>
            </a:r>
            <a:endParaRPr lang="en-US" dirty="0" smtClean="0"/>
          </a:p>
          <a:p>
            <a:r>
              <a:rPr lang="fr-FR" sz="2800" dirty="0" smtClean="0"/>
              <a:t>« </a:t>
            </a:r>
            <a:r>
              <a:rPr lang="en-US" sz="2800" dirty="0"/>
              <a:t>The Synod recommends that everyone be made more aware of </a:t>
            </a:r>
            <a:r>
              <a:rPr lang="en-US" sz="2800" b="1" dirty="0"/>
              <a:t>the urgency of an inevitable change</a:t>
            </a:r>
            <a:r>
              <a:rPr lang="en-US" sz="2800" dirty="0"/>
              <a:t>, not least on the basis of anthropological and theological reflection on </a:t>
            </a:r>
            <a:r>
              <a:rPr lang="en-US" sz="2800" b="1" dirty="0"/>
              <a:t>the reciprocity between men and </a:t>
            </a:r>
            <a:r>
              <a:rPr lang="en-US" sz="2800" b="1" dirty="0" smtClean="0"/>
              <a:t>women</a:t>
            </a:r>
            <a:r>
              <a:rPr lang="en-US" sz="2800" dirty="0" smtClean="0"/>
              <a:t>” </a:t>
            </a:r>
            <a:r>
              <a:rPr lang="en-US" sz="1600" dirty="0" smtClean="0"/>
              <a:t>Synod of Youth </a:t>
            </a:r>
            <a:r>
              <a:rPr lang="en-US" sz="1600" dirty="0"/>
              <a:t>FD </a:t>
            </a:r>
            <a:r>
              <a:rPr lang="en-US" sz="1600" dirty="0" smtClean="0"/>
              <a:t>§55 </a:t>
            </a:r>
            <a:endParaRPr lang="en-US" sz="1600" dirty="0"/>
          </a:p>
        </p:txBody>
      </p:sp>
    </p:spTree>
    <p:extLst>
      <p:ext uri="{BB962C8B-B14F-4D97-AF65-F5344CB8AC3E}">
        <p14:creationId xmlns:p14="http://schemas.microsoft.com/office/powerpoint/2010/main" val="1346046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The need to listen </a:t>
            </a:r>
            <a:r>
              <a:rPr lang="en-US" dirty="0"/>
              <a:t>to the </a:t>
            </a:r>
            <a:r>
              <a:rPr lang="en-US" dirty="0" err="1"/>
              <a:t>clamour</a:t>
            </a:r>
            <a:r>
              <a:rPr lang="en-US" dirty="0"/>
              <a:t> of women</a:t>
            </a:r>
            <a:endParaRPr lang="fr-FR" dirty="0"/>
          </a:p>
        </p:txBody>
      </p:sp>
      <p:sp>
        <p:nvSpPr>
          <p:cNvPr id="3" name="Espace réservé du contenu 2"/>
          <p:cNvSpPr>
            <a:spLocks noGrp="1"/>
          </p:cNvSpPr>
          <p:nvPr>
            <p:ph idx="1"/>
          </p:nvPr>
        </p:nvSpPr>
        <p:spPr/>
        <p:txBody>
          <a:bodyPr/>
          <a:lstStyle/>
          <a:p>
            <a:endParaRPr lang="fr-FR"/>
          </a:p>
        </p:txBody>
      </p:sp>
      <p:pic>
        <p:nvPicPr>
          <p:cNvPr id="4" name="Picture 2" descr="Nun and monk put themselves between police and protesters in Myanm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511150"/>
            <a:ext cx="7884368" cy="394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085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The </a:t>
            </a:r>
            <a:r>
              <a:rPr lang="fr-FR" dirty="0" smtClean="0"/>
              <a:t>challenge to </a:t>
            </a:r>
            <a:r>
              <a:rPr lang="fr-FR" dirty="0" err="1" smtClean="0"/>
              <a:t>empower</a:t>
            </a:r>
            <a:endParaRPr lang="en-US" dirty="0"/>
          </a:p>
        </p:txBody>
      </p:sp>
      <p:sp>
        <p:nvSpPr>
          <p:cNvPr id="3" name="Espace réservé du contenu 2"/>
          <p:cNvSpPr>
            <a:spLocks noGrp="1"/>
          </p:cNvSpPr>
          <p:nvPr>
            <p:ph idx="1"/>
          </p:nvPr>
        </p:nvSpPr>
        <p:spPr/>
        <p:txBody>
          <a:bodyPr/>
          <a:lstStyle/>
          <a:p>
            <a:r>
              <a:rPr lang="fr-FR" dirty="0" smtClean="0"/>
              <a:t>Young </a:t>
            </a:r>
            <a:r>
              <a:rPr lang="fr-FR" dirty="0" err="1" smtClean="0"/>
              <a:t>women</a:t>
            </a:r>
            <a:r>
              <a:rPr lang="fr-FR" dirty="0" smtClean="0"/>
              <a:t> </a:t>
            </a:r>
            <a:r>
              <a:rPr lang="fr-FR" dirty="0" err="1" smtClean="0"/>
              <a:t>need</a:t>
            </a:r>
            <a:r>
              <a:rPr lang="fr-FR" dirty="0" smtClean="0"/>
              <a:t> </a:t>
            </a:r>
            <a:r>
              <a:rPr lang="fr-FR" dirty="0" err="1" smtClean="0"/>
              <a:t>role</a:t>
            </a:r>
            <a:r>
              <a:rPr lang="fr-FR" dirty="0" smtClean="0"/>
              <a:t> </a:t>
            </a:r>
            <a:r>
              <a:rPr lang="fr-FR" dirty="0" err="1" smtClean="0"/>
              <a:t>models</a:t>
            </a:r>
            <a:r>
              <a:rPr lang="fr-FR" dirty="0" smtClean="0"/>
              <a:t> and mentors</a:t>
            </a:r>
          </a:p>
          <a:p>
            <a:r>
              <a:rPr lang="fr-FR" dirty="0" err="1" smtClean="0"/>
              <a:t>Women</a:t>
            </a:r>
            <a:r>
              <a:rPr lang="fr-FR" dirty="0" smtClean="0"/>
              <a:t> have </a:t>
            </a:r>
            <a:r>
              <a:rPr lang="fr-FR" dirty="0" err="1" smtClean="0"/>
              <a:t>often</a:t>
            </a:r>
            <a:r>
              <a:rPr lang="fr-FR" dirty="0" smtClean="0"/>
              <a:t> a </a:t>
            </a:r>
            <a:r>
              <a:rPr lang="fr-FR" dirty="0" err="1" smtClean="0"/>
              <a:t>lack</a:t>
            </a:r>
            <a:r>
              <a:rPr lang="fr-FR" dirty="0" smtClean="0"/>
              <a:t> of self-confidence and </a:t>
            </a:r>
            <a:r>
              <a:rPr lang="fr-FR" dirty="0" err="1" smtClean="0"/>
              <a:t>need</a:t>
            </a:r>
            <a:r>
              <a:rPr lang="fr-FR" dirty="0" smtClean="0"/>
              <a:t> </a:t>
            </a:r>
            <a:r>
              <a:rPr lang="fr-FR" dirty="0" err="1" smtClean="0"/>
              <a:t>empowerment</a:t>
            </a:r>
            <a:r>
              <a:rPr lang="fr-FR" dirty="0" smtClean="0"/>
              <a:t> and recognition</a:t>
            </a:r>
          </a:p>
          <a:p>
            <a:r>
              <a:rPr lang="fr-FR" dirty="0" err="1" smtClean="0"/>
              <a:t>Women</a:t>
            </a:r>
            <a:r>
              <a:rPr lang="fr-FR" dirty="0" smtClean="0"/>
              <a:t> </a:t>
            </a:r>
            <a:r>
              <a:rPr lang="fr-FR" dirty="0" err="1" smtClean="0"/>
              <a:t>need</a:t>
            </a:r>
            <a:r>
              <a:rPr lang="fr-FR" dirty="0" smtClean="0"/>
              <a:t> to </a:t>
            </a:r>
            <a:r>
              <a:rPr lang="fr-FR" dirty="0" err="1" smtClean="0"/>
              <a:t>be</a:t>
            </a:r>
            <a:r>
              <a:rPr lang="fr-FR" dirty="0" smtClean="0"/>
              <a:t> </a:t>
            </a:r>
            <a:r>
              <a:rPr lang="fr-FR" dirty="0" err="1" smtClean="0"/>
              <a:t>empowered</a:t>
            </a:r>
            <a:r>
              <a:rPr lang="fr-FR" dirty="0" smtClean="0"/>
              <a:t> by leaders </a:t>
            </a:r>
            <a:r>
              <a:rPr lang="fr-FR" dirty="0" err="1" smtClean="0"/>
              <a:t>who</a:t>
            </a:r>
            <a:r>
              <a:rPr lang="fr-FR" dirty="0" smtClean="0"/>
              <a:t> are </a:t>
            </a:r>
            <a:r>
              <a:rPr lang="fr-FR" dirty="0" err="1" smtClean="0"/>
              <a:t>both</a:t>
            </a:r>
            <a:r>
              <a:rPr lang="fr-FR" dirty="0" smtClean="0"/>
              <a:t> </a:t>
            </a:r>
            <a:r>
              <a:rPr lang="fr-FR" dirty="0" err="1" smtClean="0"/>
              <a:t>women</a:t>
            </a:r>
            <a:r>
              <a:rPr lang="fr-FR" dirty="0" smtClean="0"/>
              <a:t> and men</a:t>
            </a:r>
          </a:p>
          <a:p>
            <a:r>
              <a:rPr lang="fr-FR" dirty="0" smtClean="0"/>
              <a:t>The leadership of Pope Francis, new </a:t>
            </a:r>
            <a:r>
              <a:rPr lang="fr-FR" dirty="0" err="1" smtClean="0"/>
              <a:t>steps</a:t>
            </a:r>
            <a:r>
              <a:rPr lang="fr-FR" dirty="0" smtClean="0"/>
              <a:t> </a:t>
            </a:r>
            <a:r>
              <a:rPr lang="fr-FR" dirty="0" err="1" smtClean="0"/>
              <a:t>opening</a:t>
            </a:r>
            <a:r>
              <a:rPr lang="fr-FR" dirty="0" smtClean="0"/>
              <a:t> new </a:t>
            </a:r>
            <a:r>
              <a:rPr lang="fr-FR" dirty="0" err="1" smtClean="0"/>
              <a:t>gates</a:t>
            </a:r>
            <a:endParaRPr lang="en-US" dirty="0"/>
          </a:p>
        </p:txBody>
      </p:sp>
    </p:spTree>
    <p:extLst>
      <p:ext uri="{BB962C8B-B14F-4D97-AF65-F5344CB8AC3E}">
        <p14:creationId xmlns:p14="http://schemas.microsoft.com/office/powerpoint/2010/main" val="3558319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The importance of </a:t>
            </a:r>
            <a:r>
              <a:rPr lang="fr-FR" dirty="0" err="1" smtClean="0"/>
              <a:t>role</a:t>
            </a:r>
            <a:r>
              <a:rPr lang="fr-FR" dirty="0" smtClean="0"/>
              <a:t> </a:t>
            </a:r>
            <a:r>
              <a:rPr lang="fr-FR" dirty="0" err="1" smtClean="0"/>
              <a:t>models</a:t>
            </a:r>
            <a:endParaRPr lang="fr-FR" dirty="0"/>
          </a:p>
        </p:txBody>
      </p:sp>
      <p:sp>
        <p:nvSpPr>
          <p:cNvPr id="3" name="Espace réservé du contenu 2"/>
          <p:cNvSpPr>
            <a:spLocks noGrp="1"/>
          </p:cNvSpPr>
          <p:nvPr>
            <p:ph idx="1"/>
          </p:nvPr>
        </p:nvSpPr>
        <p:spPr>
          <a:xfrm>
            <a:off x="1187624" y="1447799"/>
            <a:ext cx="7746826" cy="5214257"/>
          </a:xfrm>
        </p:spPr>
        <p:txBody>
          <a:bodyPr/>
          <a:lstStyle/>
          <a:p>
            <a:r>
              <a:rPr lang="en-US" dirty="0" smtClean="0"/>
              <a:t>CV 245</a:t>
            </a:r>
            <a:r>
              <a:rPr lang="en-US" dirty="0"/>
              <a:t>. </a:t>
            </a:r>
            <a:r>
              <a:rPr lang="en-US" sz="2000" dirty="0"/>
              <a:t>There is also a special need to accompany young men and women showing leadership potential, so that they can receive training and the necessary qualifications. The young people who met before the Synod called for “</a:t>
            </a:r>
            <a:r>
              <a:rPr lang="en-US" sz="2000" dirty="0" err="1"/>
              <a:t>programmes</a:t>
            </a:r>
            <a:r>
              <a:rPr lang="en-US" sz="2000" dirty="0"/>
              <a:t> for the formation and continued development of young leaders. </a:t>
            </a:r>
            <a:r>
              <a:rPr lang="en-US" b="1" dirty="0"/>
              <a:t>Some young women feel that there is a lack of leading female role models within the Church and they too wish to give their intellectual and professional gifts to the Church</a:t>
            </a:r>
            <a:r>
              <a:rPr lang="en-US" dirty="0"/>
              <a:t>. </a:t>
            </a:r>
            <a:r>
              <a:rPr lang="en-US" sz="2400" dirty="0"/>
              <a:t>We also believe that seminarians and religious should have an even greater ability to accompany young leaders”.</a:t>
            </a:r>
            <a:r>
              <a:rPr lang="en-US" sz="2400" dirty="0">
                <a:hlinkClick r:id="rId2"/>
              </a:rPr>
              <a:t>[133]</a:t>
            </a:r>
            <a:endParaRPr lang="fr-FR" sz="2400" dirty="0"/>
          </a:p>
        </p:txBody>
      </p:sp>
    </p:spTree>
    <p:extLst>
      <p:ext uri="{BB962C8B-B14F-4D97-AF65-F5344CB8AC3E}">
        <p14:creationId xmlns:p14="http://schemas.microsoft.com/office/powerpoint/2010/main" val="95242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The </a:t>
            </a:r>
            <a:r>
              <a:rPr lang="fr-FR" dirty="0" smtClean="0"/>
              <a:t>challenge to </a:t>
            </a:r>
            <a:r>
              <a:rPr lang="fr-FR" dirty="0" err="1" smtClean="0"/>
              <a:t>implement</a:t>
            </a:r>
            <a:r>
              <a:rPr lang="fr-FR" dirty="0" smtClean="0"/>
              <a:t> </a:t>
            </a:r>
            <a:br>
              <a:rPr lang="fr-FR" dirty="0" smtClean="0"/>
            </a:br>
            <a:r>
              <a:rPr lang="fr-FR" dirty="0" err="1" smtClean="0"/>
              <a:t>co-responsability</a:t>
            </a:r>
            <a:endParaRPr lang="en-US" dirty="0"/>
          </a:p>
        </p:txBody>
      </p:sp>
      <p:sp>
        <p:nvSpPr>
          <p:cNvPr id="3" name="Espace réservé du contenu 2"/>
          <p:cNvSpPr>
            <a:spLocks noGrp="1"/>
          </p:cNvSpPr>
          <p:nvPr>
            <p:ph idx="1"/>
          </p:nvPr>
        </p:nvSpPr>
        <p:spPr>
          <a:xfrm>
            <a:off x="1331640" y="1844824"/>
            <a:ext cx="7499350" cy="4800600"/>
          </a:xfrm>
        </p:spPr>
        <p:txBody>
          <a:bodyPr/>
          <a:lstStyle/>
          <a:p>
            <a:r>
              <a:rPr lang="fr-FR" dirty="0" smtClean="0"/>
              <a:t>Co-</a:t>
            </a:r>
            <a:r>
              <a:rPr lang="fr-FR" dirty="0" err="1" smtClean="0"/>
              <a:t>responsability</a:t>
            </a:r>
            <a:r>
              <a:rPr lang="fr-FR" dirty="0" smtClean="0"/>
              <a:t> as a key to </a:t>
            </a:r>
            <a:r>
              <a:rPr lang="fr-FR" dirty="0" err="1" smtClean="0"/>
              <a:t>handle</a:t>
            </a:r>
            <a:r>
              <a:rPr lang="fr-FR" dirty="0" smtClean="0"/>
              <a:t> </a:t>
            </a:r>
            <a:r>
              <a:rPr lang="fr-FR" dirty="0" err="1" smtClean="0"/>
              <a:t>this</a:t>
            </a:r>
            <a:r>
              <a:rPr lang="fr-FR" dirty="0" smtClean="0"/>
              <a:t> time of </a:t>
            </a:r>
            <a:r>
              <a:rPr lang="fr-FR" dirty="0" err="1" smtClean="0"/>
              <a:t>crisis</a:t>
            </a:r>
            <a:r>
              <a:rPr lang="fr-FR" dirty="0" smtClean="0"/>
              <a:t> in the society and in the Church</a:t>
            </a:r>
          </a:p>
          <a:p>
            <a:r>
              <a:rPr lang="fr-FR" dirty="0" err="1" smtClean="0"/>
              <a:t>Synodality</a:t>
            </a:r>
            <a:r>
              <a:rPr lang="fr-FR" dirty="0" smtClean="0"/>
              <a:t> </a:t>
            </a:r>
            <a:r>
              <a:rPr lang="fr-FR" dirty="0"/>
              <a:t>and </a:t>
            </a:r>
            <a:r>
              <a:rPr lang="fr-FR" i="1" dirty="0"/>
              <a:t>the </a:t>
            </a:r>
            <a:r>
              <a:rPr lang="fr-FR" i="1" dirty="0" err="1"/>
              <a:t>sensus</a:t>
            </a:r>
            <a:r>
              <a:rPr lang="fr-FR" i="1" dirty="0"/>
              <a:t> </a:t>
            </a:r>
            <a:r>
              <a:rPr lang="fr-FR" i="1" dirty="0" err="1" smtClean="0"/>
              <a:t>fidei</a:t>
            </a:r>
            <a:r>
              <a:rPr lang="fr-FR" i="1" dirty="0" smtClean="0"/>
              <a:t> </a:t>
            </a:r>
            <a:r>
              <a:rPr lang="fr-FR" dirty="0" smtClean="0"/>
              <a:t>: communion, participation, mission</a:t>
            </a:r>
            <a:endParaRPr lang="fr-FR" dirty="0"/>
          </a:p>
          <a:p>
            <a:r>
              <a:rPr lang="fr-FR" dirty="0"/>
              <a:t>The </a:t>
            </a:r>
            <a:r>
              <a:rPr lang="fr-FR" dirty="0" err="1"/>
              <a:t>Reform</a:t>
            </a:r>
            <a:r>
              <a:rPr lang="fr-FR" dirty="0"/>
              <a:t> of the </a:t>
            </a:r>
            <a:r>
              <a:rPr lang="fr-FR" dirty="0" err="1"/>
              <a:t>Curia</a:t>
            </a:r>
            <a:r>
              <a:rPr lang="fr-FR" dirty="0"/>
              <a:t> and </a:t>
            </a:r>
            <a:r>
              <a:rPr lang="fr-FR" dirty="0" err="1"/>
              <a:t>teamwork</a:t>
            </a:r>
            <a:endParaRPr lang="fr-FR" dirty="0"/>
          </a:p>
          <a:p>
            <a:r>
              <a:rPr lang="fr-FR" dirty="0" err="1" smtClean="0"/>
              <a:t>Laudato</a:t>
            </a:r>
            <a:r>
              <a:rPr lang="fr-FR" dirty="0" smtClean="0"/>
              <a:t> </a:t>
            </a:r>
            <a:r>
              <a:rPr lang="fr-FR" dirty="0"/>
              <a:t>Si and </a:t>
            </a:r>
            <a:r>
              <a:rPr lang="fr-FR" dirty="0" err="1"/>
              <a:t>Fratelli</a:t>
            </a:r>
            <a:r>
              <a:rPr lang="fr-FR" dirty="0"/>
              <a:t> Tutti</a:t>
            </a:r>
            <a:endParaRPr lang="en-US" dirty="0"/>
          </a:p>
          <a:p>
            <a:endParaRPr lang="en-US" dirty="0"/>
          </a:p>
        </p:txBody>
      </p:sp>
    </p:spTree>
    <p:extLst>
      <p:ext uri="{BB962C8B-B14F-4D97-AF65-F5344CB8AC3E}">
        <p14:creationId xmlns:p14="http://schemas.microsoft.com/office/powerpoint/2010/main" val="1147607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 focus on the baptismal call</a:t>
            </a:r>
            <a:endParaRPr lang="fr-FR" dirty="0"/>
          </a:p>
        </p:txBody>
      </p:sp>
      <p:sp>
        <p:nvSpPr>
          <p:cNvPr id="3" name="Espace réservé du contenu 2"/>
          <p:cNvSpPr>
            <a:spLocks noGrp="1"/>
          </p:cNvSpPr>
          <p:nvPr>
            <p:ph idx="1"/>
          </p:nvPr>
        </p:nvSpPr>
        <p:spPr/>
        <p:txBody>
          <a:bodyPr/>
          <a:lstStyle/>
          <a:p>
            <a:r>
              <a:rPr lang="fr-FR" dirty="0"/>
              <a:t>Vocations, </a:t>
            </a:r>
            <a:r>
              <a:rPr lang="fr-FR" dirty="0" err="1"/>
              <a:t>charisms</a:t>
            </a:r>
            <a:r>
              <a:rPr lang="fr-FR" dirty="0"/>
              <a:t> and </a:t>
            </a:r>
            <a:r>
              <a:rPr lang="fr-FR" dirty="0" err="1" smtClean="0"/>
              <a:t>ministries</a:t>
            </a:r>
            <a:endParaRPr lang="fr-FR" dirty="0" smtClean="0"/>
          </a:p>
          <a:p>
            <a:r>
              <a:rPr lang="fr-FR" dirty="0" smtClean="0"/>
              <a:t>The </a:t>
            </a:r>
            <a:r>
              <a:rPr lang="fr-FR" dirty="0" err="1" smtClean="0"/>
              <a:t>novelty</a:t>
            </a:r>
            <a:r>
              <a:rPr lang="fr-FR" dirty="0" smtClean="0"/>
              <a:t> of </a:t>
            </a:r>
            <a:r>
              <a:rPr lang="fr-FR" dirty="0" err="1" smtClean="0"/>
              <a:t>instituted</a:t>
            </a:r>
            <a:r>
              <a:rPr lang="fr-FR" dirty="0" smtClean="0"/>
              <a:t> </a:t>
            </a:r>
            <a:r>
              <a:rPr lang="fr-FR" dirty="0" err="1" smtClean="0"/>
              <a:t>ministries</a:t>
            </a:r>
            <a:r>
              <a:rPr lang="fr-FR" dirty="0" smtClean="0"/>
              <a:t> for </a:t>
            </a:r>
            <a:r>
              <a:rPr lang="fr-FR" dirty="0" err="1" smtClean="0"/>
              <a:t>women</a:t>
            </a:r>
            <a:r>
              <a:rPr lang="fr-FR" dirty="0"/>
              <a:t> </a:t>
            </a:r>
            <a:r>
              <a:rPr lang="fr-FR" dirty="0" smtClean="0"/>
              <a:t>(</a:t>
            </a:r>
            <a:r>
              <a:rPr lang="fr-FR" dirty="0" err="1" smtClean="0"/>
              <a:t>accolyte</a:t>
            </a:r>
            <a:r>
              <a:rPr lang="fr-FR" dirty="0" smtClean="0"/>
              <a:t>, </a:t>
            </a:r>
            <a:r>
              <a:rPr lang="fr-FR" dirty="0" err="1" smtClean="0"/>
              <a:t>lectorate</a:t>
            </a:r>
            <a:r>
              <a:rPr lang="fr-FR" dirty="0" smtClean="0"/>
              <a:t>, </a:t>
            </a:r>
            <a:r>
              <a:rPr lang="fr-FR" dirty="0" err="1" smtClean="0"/>
              <a:t>catechist</a:t>
            </a:r>
            <a:r>
              <a:rPr lang="fr-FR" dirty="0" smtClean="0"/>
              <a:t>)</a:t>
            </a:r>
            <a:endParaRPr lang="fr-FR" dirty="0"/>
          </a:p>
        </p:txBody>
      </p:sp>
    </p:spTree>
    <p:extLst>
      <p:ext uri="{BB962C8B-B14F-4D97-AF65-F5344CB8AC3E}">
        <p14:creationId xmlns:p14="http://schemas.microsoft.com/office/powerpoint/2010/main" val="2247521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a:t>The challenge of creating a new leadership style</a:t>
            </a:r>
          </a:p>
        </p:txBody>
      </p:sp>
      <p:sp>
        <p:nvSpPr>
          <p:cNvPr id="3" name="Espace réservé du contenu 2"/>
          <p:cNvSpPr>
            <a:spLocks noGrp="1"/>
          </p:cNvSpPr>
          <p:nvPr>
            <p:ph idx="1"/>
          </p:nvPr>
        </p:nvSpPr>
        <p:spPr>
          <a:xfrm>
            <a:off x="1435100" y="1580728"/>
            <a:ext cx="7499350" cy="4800600"/>
          </a:xfrm>
        </p:spPr>
        <p:txBody>
          <a:bodyPr/>
          <a:lstStyle/>
          <a:p>
            <a:r>
              <a:rPr lang="en-US" dirty="0" smtClean="0"/>
              <a:t>Servant leadership</a:t>
            </a:r>
          </a:p>
          <a:p>
            <a:r>
              <a:rPr lang="en-US" dirty="0" smtClean="0"/>
              <a:t>Shared governance with men and women</a:t>
            </a:r>
            <a:endParaRPr lang="en-US"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49080"/>
            <a:ext cx="9144000" cy="2497873"/>
          </a:xfrm>
          <a:prstGeom prst="rect">
            <a:avLst/>
          </a:prstGeom>
        </p:spPr>
      </p:pic>
    </p:spTree>
    <p:extLst>
      <p:ext uri="{BB962C8B-B14F-4D97-AF65-F5344CB8AC3E}">
        <p14:creationId xmlns:p14="http://schemas.microsoft.com/office/powerpoint/2010/main" val="4999598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A new style of leadership</a:t>
            </a:r>
            <a:endParaRPr lang="en-US" dirty="0"/>
          </a:p>
        </p:txBody>
      </p:sp>
      <p:sp>
        <p:nvSpPr>
          <p:cNvPr id="3" name="Espace réservé du contenu 2"/>
          <p:cNvSpPr>
            <a:spLocks noGrp="1"/>
          </p:cNvSpPr>
          <p:nvPr>
            <p:ph idx="1"/>
          </p:nvPr>
        </p:nvSpPr>
        <p:spPr>
          <a:xfrm>
            <a:off x="1258888" y="1447800"/>
            <a:ext cx="7885112" cy="4800600"/>
          </a:xfrm>
        </p:spPr>
        <p:txBody>
          <a:bodyPr/>
          <a:lstStyle/>
          <a:p>
            <a:pPr>
              <a:defRPr/>
            </a:pPr>
            <a:r>
              <a:rPr lang="fr-FR" altLang="en-US" dirty="0" smtClean="0"/>
              <a:t>Co-</a:t>
            </a:r>
            <a:r>
              <a:rPr lang="fr-FR" altLang="en-US" dirty="0" err="1" smtClean="0"/>
              <a:t>responsability</a:t>
            </a:r>
            <a:r>
              <a:rPr lang="fr-FR" altLang="en-US" dirty="0" smtClean="0"/>
              <a:t> and participation</a:t>
            </a:r>
          </a:p>
          <a:p>
            <a:pPr>
              <a:defRPr/>
            </a:pPr>
            <a:r>
              <a:rPr lang="fr-FR" altLang="en-US" dirty="0" err="1" smtClean="0"/>
              <a:t>Accompaniement</a:t>
            </a:r>
            <a:r>
              <a:rPr lang="fr-FR" altLang="en-US" dirty="0" smtClean="0"/>
              <a:t> and </a:t>
            </a:r>
            <a:r>
              <a:rPr lang="fr-FR" altLang="en-US" dirty="0" err="1" smtClean="0"/>
              <a:t>empowerment</a:t>
            </a:r>
            <a:endParaRPr lang="fr-FR" altLang="en-US" dirty="0" smtClean="0"/>
          </a:p>
          <a:p>
            <a:pPr>
              <a:defRPr/>
            </a:pPr>
            <a:r>
              <a:rPr lang="fr-FR" altLang="en-US" dirty="0" smtClean="0"/>
              <a:t>A new </a:t>
            </a:r>
            <a:r>
              <a:rPr lang="fr-FR" altLang="en-US" dirty="0" err="1" smtClean="0"/>
              <a:t>relationship</a:t>
            </a:r>
            <a:r>
              <a:rPr lang="fr-FR" altLang="en-US" dirty="0" smtClean="0"/>
              <a:t> to the power </a:t>
            </a:r>
          </a:p>
          <a:p>
            <a:pPr>
              <a:buFont typeface="Wingdings" panose="05000000000000000000" pitchFamily="2" charset="2"/>
              <a:buChar char="Ø"/>
              <a:defRPr/>
            </a:pPr>
            <a:r>
              <a:rPr lang="fr-FR" altLang="en-US" dirty="0" smtClean="0"/>
              <a:t>An </a:t>
            </a:r>
            <a:r>
              <a:rPr lang="fr-FR" altLang="en-US" dirty="0" err="1" smtClean="0"/>
              <a:t>exercise</a:t>
            </a:r>
            <a:r>
              <a:rPr lang="fr-FR" altLang="en-US" dirty="0" smtClean="0"/>
              <a:t> of the </a:t>
            </a:r>
            <a:r>
              <a:rPr lang="fr-FR" altLang="en-US" dirty="0" err="1" smtClean="0"/>
              <a:t>authority</a:t>
            </a:r>
            <a:r>
              <a:rPr lang="fr-FR" altLang="en-US" dirty="0" smtClean="0"/>
              <a:t> as an </a:t>
            </a:r>
            <a:r>
              <a:rPr lang="fr-FR" altLang="en-US" dirty="0" err="1" smtClean="0"/>
              <a:t>empowerment</a:t>
            </a:r>
            <a:r>
              <a:rPr lang="fr-FR" altLang="en-US" dirty="0" smtClean="0"/>
              <a:t> to </a:t>
            </a:r>
            <a:r>
              <a:rPr lang="fr-FR" altLang="en-US" dirty="0" err="1" smtClean="0"/>
              <a:t>liberate</a:t>
            </a:r>
            <a:r>
              <a:rPr lang="fr-FR" altLang="en-US" dirty="0" smtClean="0"/>
              <a:t> the liberty.</a:t>
            </a:r>
          </a:p>
          <a:p>
            <a:pPr>
              <a:buFont typeface="Wingdings" pitchFamily="2" charset="2"/>
              <a:buChar char="à"/>
              <a:defRPr/>
            </a:pPr>
            <a:r>
              <a:rPr lang="fr-FR" altLang="en-US" sz="2400" dirty="0" err="1" smtClean="0"/>
              <a:t>Cf</a:t>
            </a:r>
            <a:r>
              <a:rPr lang="fr-FR" altLang="en-US" sz="2400" dirty="0" smtClean="0"/>
              <a:t> FD 71 on </a:t>
            </a:r>
            <a:r>
              <a:rPr lang="en-US" sz="2400" i="1" dirty="0" smtClean="0"/>
              <a:t>The true sense of authority</a:t>
            </a:r>
            <a:r>
              <a:rPr lang="en-US" sz="2400" dirty="0" smtClean="0"/>
              <a:t> :  </a:t>
            </a:r>
          </a:p>
          <a:p>
            <a:pPr marL="82550" indent="0">
              <a:buFont typeface="Wingdings 2" pitchFamily="18" charset="2"/>
              <a:buNone/>
              <a:defRPr/>
            </a:pPr>
            <a:r>
              <a:rPr lang="fr-FR" altLang="en-US" sz="2600" dirty="0" smtClean="0"/>
              <a:t>A </a:t>
            </a:r>
            <a:r>
              <a:rPr lang="fr-FR" altLang="en-US" sz="2600" dirty="0" err="1" smtClean="0"/>
              <a:t>generative</a:t>
            </a:r>
            <a:r>
              <a:rPr lang="fr-FR" altLang="en-US" sz="2600" dirty="0" smtClean="0"/>
              <a:t> force to </a:t>
            </a:r>
            <a:r>
              <a:rPr lang="fr-FR" altLang="en-US" sz="2600" dirty="0" err="1" smtClean="0"/>
              <a:t>activate</a:t>
            </a:r>
            <a:r>
              <a:rPr lang="fr-FR" altLang="en-US" sz="2600" dirty="0" smtClean="0"/>
              <a:t> and </a:t>
            </a:r>
            <a:r>
              <a:rPr lang="fr-FR" altLang="en-US" sz="2600" dirty="0" err="1" smtClean="0"/>
              <a:t>liberate</a:t>
            </a:r>
            <a:r>
              <a:rPr lang="fr-FR" altLang="en-US" sz="2600" dirty="0" smtClean="0"/>
              <a:t> the </a:t>
            </a:r>
            <a:r>
              <a:rPr lang="fr-FR" altLang="en-US" sz="2600" dirty="0" err="1" smtClean="0"/>
              <a:t>freedom</a:t>
            </a:r>
            <a:r>
              <a:rPr lang="fr-FR" altLang="en-US" sz="2600" dirty="0" smtClean="0"/>
              <a:t>. </a:t>
            </a:r>
          </a:p>
          <a:p>
            <a:pPr marL="82550" indent="0">
              <a:buFont typeface="Wingdings 2" pitchFamily="18" charset="2"/>
              <a:buNone/>
              <a:defRPr/>
            </a:pPr>
            <a:endParaRPr lang="en-US" sz="2400" dirty="0"/>
          </a:p>
          <a:p>
            <a:pPr>
              <a:defRPr/>
            </a:pPr>
            <a:endParaRPr lang="en-US" altLang="en-US" dirty="0" smtClean="0"/>
          </a:p>
          <a:p>
            <a:pPr>
              <a:defRPr/>
            </a:pPr>
            <a:endParaRPr lang="en-US" dirty="0"/>
          </a:p>
        </p:txBody>
      </p:sp>
    </p:spTree>
    <p:extLst>
      <p:ext uri="{BB962C8B-B14F-4D97-AF65-F5344CB8AC3E}">
        <p14:creationId xmlns:p14="http://schemas.microsoft.com/office/powerpoint/2010/main" val="35459230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The call for </a:t>
            </a:r>
            <a:r>
              <a:rPr lang="fr-FR" dirty="0" err="1" smtClean="0"/>
              <a:t>teamwork</a:t>
            </a:r>
            <a:endParaRPr lang="en-US" dirty="0"/>
          </a:p>
        </p:txBody>
      </p:sp>
      <p:sp>
        <p:nvSpPr>
          <p:cNvPr id="67587" name="Espace réservé du contenu 2"/>
          <p:cNvSpPr>
            <a:spLocks noGrp="1"/>
          </p:cNvSpPr>
          <p:nvPr>
            <p:ph idx="1"/>
          </p:nvPr>
        </p:nvSpPr>
        <p:spPr/>
        <p:txBody>
          <a:bodyPr/>
          <a:lstStyle/>
          <a:p>
            <a:r>
              <a:rPr lang="en-US" altLang="en-US" smtClean="0"/>
              <a:t>Vision of collaborative leadership rooted in a conciliar theology of ministry articulated with the vision of synodality</a:t>
            </a:r>
          </a:p>
          <a:p>
            <a:r>
              <a:rPr lang="fr-FR" altLang="en-US" smtClean="0"/>
              <a:t>Re-positioning of the leader as part of the community, bonded to and not separated from the people he/she serves</a:t>
            </a:r>
          </a:p>
          <a:p>
            <a:pPr lvl="1"/>
            <a:r>
              <a:rPr lang="fr-FR" altLang="en-US" smtClean="0">
                <a:sym typeface="Wingdings" pitchFamily="2" charset="2"/>
              </a:rPr>
              <a:t> </a:t>
            </a:r>
            <a:r>
              <a:rPr lang="fr-FR" altLang="en-US" smtClean="0"/>
              <a:t>« copartners with the Spirit »</a:t>
            </a:r>
          </a:p>
          <a:p>
            <a:pPr lvl="1"/>
            <a:r>
              <a:rPr lang="fr-FR" altLang="en-US" smtClean="0">
                <a:sym typeface="Wingdings" pitchFamily="2" charset="2"/>
              </a:rPr>
              <a:t> accountability, reflection and supervision</a:t>
            </a:r>
          </a:p>
          <a:p>
            <a:r>
              <a:rPr lang="fr-FR" altLang="en-US" smtClean="0">
                <a:sym typeface="Wingdings" pitchFamily="2" charset="2"/>
              </a:rPr>
              <a:t>Fratelli Tutti « we are all connected »</a:t>
            </a:r>
            <a:endParaRPr lang="en-US" altLang="en-US" smtClean="0"/>
          </a:p>
        </p:txBody>
      </p:sp>
    </p:spTree>
    <p:extLst>
      <p:ext uri="{BB962C8B-B14F-4D97-AF65-F5344CB8AC3E}">
        <p14:creationId xmlns:p14="http://schemas.microsoft.com/office/powerpoint/2010/main" val="3778799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100" y="-99392"/>
            <a:ext cx="7499350" cy="1143000"/>
          </a:xfrm>
        </p:spPr>
        <p:txBody>
          <a:bodyPr>
            <a:normAutofit/>
          </a:bodyPr>
          <a:lstStyle/>
          <a:p>
            <a:r>
              <a:rPr lang="fr-FR" dirty="0"/>
              <a:t>The </a:t>
            </a:r>
            <a:r>
              <a:rPr lang="fr-FR" dirty="0" err="1"/>
              <a:t>current</a:t>
            </a:r>
            <a:r>
              <a:rPr lang="fr-FR" dirty="0"/>
              <a:t> </a:t>
            </a:r>
            <a:r>
              <a:rPr lang="fr-FR" dirty="0" err="1"/>
              <a:t>context</a:t>
            </a:r>
            <a:endParaRPr lang="en-US" dirty="0"/>
          </a:p>
        </p:txBody>
      </p:sp>
      <p:sp>
        <p:nvSpPr>
          <p:cNvPr id="5" name="Espace réservé du contenu 2"/>
          <p:cNvSpPr>
            <a:spLocks noGrp="1"/>
          </p:cNvSpPr>
          <p:nvPr>
            <p:ph idx="1"/>
          </p:nvPr>
        </p:nvSpPr>
        <p:spPr>
          <a:xfrm>
            <a:off x="1187624" y="1124744"/>
            <a:ext cx="7848872" cy="5005536"/>
          </a:xfrm>
        </p:spPr>
        <p:txBody>
          <a:bodyPr/>
          <a:lstStyle/>
          <a:p>
            <a:pPr lvl="0"/>
            <a:r>
              <a:rPr lang="en-US" dirty="0"/>
              <a:t>Reflection on women in the Church </a:t>
            </a:r>
            <a:r>
              <a:rPr lang="en-US" dirty="0" smtClean="0"/>
              <a:t>within the </a:t>
            </a:r>
            <a:r>
              <a:rPr lang="en-US" dirty="0"/>
              <a:t>context of society</a:t>
            </a:r>
          </a:p>
          <a:p>
            <a:pPr lvl="0"/>
            <a:r>
              <a:rPr lang="en-US" dirty="0"/>
              <a:t>Men and women, a new deal!</a:t>
            </a:r>
          </a:p>
          <a:p>
            <a:pPr lvl="0"/>
            <a:r>
              <a:rPr lang="en-US" dirty="0"/>
              <a:t>Progress under the pressure of feminism and social evolution</a:t>
            </a:r>
          </a:p>
          <a:p>
            <a:pPr lvl="1"/>
            <a:r>
              <a:rPr lang="en-US" dirty="0"/>
              <a:t>Towards more parity, the challenge of diversity</a:t>
            </a:r>
          </a:p>
          <a:p>
            <a:pPr lvl="1"/>
            <a:r>
              <a:rPr lang="en-US" dirty="0"/>
              <a:t>Contrary reactions and a long change of mentality #</a:t>
            </a:r>
            <a:r>
              <a:rPr lang="en-US" dirty="0" err="1"/>
              <a:t>MeToo</a:t>
            </a:r>
            <a:r>
              <a:rPr lang="en-US" dirty="0"/>
              <a:t> movement</a:t>
            </a:r>
          </a:p>
          <a:p>
            <a:pPr lvl="1"/>
            <a:r>
              <a:rPr lang="en-US" dirty="0"/>
              <a:t>The new experience of young people</a:t>
            </a:r>
          </a:p>
          <a:p>
            <a:pPr lvl="0"/>
            <a:r>
              <a:rPr lang="en-US" dirty="0"/>
              <a:t>An urgent call, strong aspirations</a:t>
            </a:r>
          </a:p>
          <a:p>
            <a:pPr lvl="0"/>
            <a:r>
              <a:rPr lang="en-US" dirty="0"/>
              <a:t>A sign of the times</a:t>
            </a:r>
          </a:p>
          <a:p>
            <a:endParaRPr lang="en-US" dirty="0"/>
          </a:p>
        </p:txBody>
      </p:sp>
    </p:spTree>
    <p:extLst>
      <p:ext uri="{BB962C8B-B14F-4D97-AF65-F5344CB8AC3E}">
        <p14:creationId xmlns:p14="http://schemas.microsoft.com/office/powerpoint/2010/main" val="19610402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2988" y="274638"/>
            <a:ext cx="7993062" cy="1143000"/>
          </a:xfrm>
        </p:spPr>
        <p:txBody>
          <a:bodyPr>
            <a:noAutofit/>
          </a:bodyPr>
          <a:lstStyle/>
          <a:p>
            <a:pPr>
              <a:defRPr/>
            </a:pPr>
            <a:r>
              <a:rPr lang="fr-FR" sz="3600" dirty="0"/>
              <a:t>Pope Francis as </a:t>
            </a:r>
            <a:r>
              <a:rPr lang="fr-FR" sz="3600" dirty="0" smtClean="0"/>
              <a:t>a </a:t>
            </a:r>
            <a:r>
              <a:rPr lang="fr-FR" sz="3600" dirty="0" err="1" smtClean="0"/>
              <a:t>role</a:t>
            </a:r>
            <a:r>
              <a:rPr lang="fr-FR" sz="3600" dirty="0" smtClean="0"/>
              <a:t> </a:t>
            </a:r>
            <a:r>
              <a:rPr lang="fr-FR" sz="3600" dirty="0"/>
              <a:t>model of « servant leadership » </a:t>
            </a:r>
            <a:r>
              <a:rPr lang="fr-FR" sz="3600" dirty="0" smtClean="0"/>
              <a:t>for </a:t>
            </a:r>
            <a:r>
              <a:rPr lang="fr-FR" sz="3600" dirty="0"/>
              <a:t>a </a:t>
            </a:r>
            <a:r>
              <a:rPr lang="fr-FR" sz="3600" dirty="0" smtClean="0"/>
              <a:t>synodal Church</a:t>
            </a:r>
            <a:endParaRPr lang="fr-FR" sz="3600" dirty="0"/>
          </a:p>
        </p:txBody>
      </p:sp>
      <p:sp>
        <p:nvSpPr>
          <p:cNvPr id="70659" name="Espace réservé du contenu 2"/>
          <p:cNvSpPr>
            <a:spLocks noGrp="1"/>
          </p:cNvSpPr>
          <p:nvPr>
            <p:ph idx="1"/>
          </p:nvPr>
        </p:nvSpPr>
        <p:spPr>
          <a:xfrm>
            <a:off x="1258888" y="1868488"/>
            <a:ext cx="7499350" cy="4800600"/>
          </a:xfrm>
        </p:spPr>
        <p:txBody>
          <a:bodyPr/>
          <a:lstStyle/>
          <a:p>
            <a:r>
              <a:rPr lang="fr-FR" altLang="en-US" smtClean="0"/>
              <a:t>Availibility</a:t>
            </a:r>
          </a:p>
          <a:p>
            <a:r>
              <a:rPr lang="fr-FR" altLang="en-US" smtClean="0"/>
              <a:t>Closeness</a:t>
            </a:r>
          </a:p>
          <a:p>
            <a:r>
              <a:rPr lang="fr-FR" altLang="en-US" smtClean="0"/>
              <a:t>Tenderness</a:t>
            </a:r>
          </a:p>
          <a:p>
            <a:r>
              <a:rPr lang="fr-FR" altLang="en-US" smtClean="0"/>
              <a:t>Confidence</a:t>
            </a:r>
          </a:p>
          <a:p>
            <a:r>
              <a:rPr lang="fr-FR" altLang="en-US" smtClean="0"/>
              <a:t>Mutuality</a:t>
            </a:r>
          </a:p>
        </p:txBody>
      </p:sp>
      <p:sp>
        <p:nvSpPr>
          <p:cNvPr id="59396" name="Rectangle 3"/>
          <p:cNvSpPr>
            <a:spLocks noChangeArrowheads="1"/>
          </p:cNvSpPr>
          <p:nvPr/>
        </p:nvSpPr>
        <p:spPr bwMode="auto">
          <a:xfrm>
            <a:off x="1150938" y="5732463"/>
            <a:ext cx="77390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itchFamily="34" charset="0"/>
                <a:cs typeface="Arial" charset="0"/>
              </a:defRPr>
            </a:lvl1pPr>
            <a:lvl2pPr marL="742950" indent="-285750">
              <a:defRPr>
                <a:solidFill>
                  <a:schemeClr val="tx1"/>
                </a:solidFill>
                <a:latin typeface="Gill Sans MT" pitchFamily="34" charset="0"/>
                <a:cs typeface="Arial" charset="0"/>
              </a:defRPr>
            </a:lvl2pPr>
            <a:lvl3pPr marL="1143000" indent="-228600">
              <a:defRPr>
                <a:solidFill>
                  <a:schemeClr val="tx1"/>
                </a:solidFill>
                <a:latin typeface="Gill Sans MT" pitchFamily="34" charset="0"/>
                <a:cs typeface="Arial" charset="0"/>
              </a:defRPr>
            </a:lvl3pPr>
            <a:lvl4pPr marL="1600200" indent="-228600">
              <a:defRPr>
                <a:solidFill>
                  <a:schemeClr val="tx1"/>
                </a:solidFill>
                <a:latin typeface="Gill Sans MT" pitchFamily="34" charset="0"/>
                <a:cs typeface="Arial" charset="0"/>
              </a:defRPr>
            </a:lvl4pPr>
            <a:lvl5pPr marL="2057400" indent="-228600">
              <a:defRPr>
                <a:solidFill>
                  <a:schemeClr val="tx1"/>
                </a:solidFill>
                <a:latin typeface="Gill Sans MT" pitchFamily="34" charset="0"/>
                <a:cs typeface="Arial" charset="0"/>
              </a:defRPr>
            </a:lvl5pPr>
            <a:lvl6pPr marL="2514600" indent="-228600" eaLnBrk="0" fontAlgn="base" hangingPunct="0">
              <a:spcBef>
                <a:spcPct val="0"/>
              </a:spcBef>
              <a:spcAft>
                <a:spcPct val="0"/>
              </a:spcAft>
              <a:defRPr>
                <a:solidFill>
                  <a:schemeClr val="tx1"/>
                </a:solidFill>
                <a:latin typeface="Gill Sans MT" pitchFamily="34" charset="0"/>
                <a:cs typeface="Arial" charset="0"/>
              </a:defRPr>
            </a:lvl6pPr>
            <a:lvl7pPr marL="2971800" indent="-228600" eaLnBrk="0" fontAlgn="base" hangingPunct="0">
              <a:spcBef>
                <a:spcPct val="0"/>
              </a:spcBef>
              <a:spcAft>
                <a:spcPct val="0"/>
              </a:spcAft>
              <a:defRPr>
                <a:solidFill>
                  <a:schemeClr val="tx1"/>
                </a:solidFill>
                <a:latin typeface="Gill Sans MT" pitchFamily="34" charset="0"/>
                <a:cs typeface="Arial" charset="0"/>
              </a:defRPr>
            </a:lvl7pPr>
            <a:lvl8pPr marL="3429000" indent="-228600" eaLnBrk="0" fontAlgn="base" hangingPunct="0">
              <a:spcBef>
                <a:spcPct val="0"/>
              </a:spcBef>
              <a:spcAft>
                <a:spcPct val="0"/>
              </a:spcAft>
              <a:defRPr>
                <a:solidFill>
                  <a:schemeClr val="tx1"/>
                </a:solidFill>
                <a:latin typeface="Gill Sans MT" pitchFamily="34" charset="0"/>
                <a:cs typeface="Arial" charset="0"/>
              </a:defRPr>
            </a:lvl8pPr>
            <a:lvl9pPr marL="3886200" indent="-228600" eaLnBrk="0" fontAlgn="base" hangingPunct="0">
              <a:spcBef>
                <a:spcPct val="0"/>
              </a:spcBef>
              <a:spcAft>
                <a:spcPct val="0"/>
              </a:spcAft>
              <a:defRPr>
                <a:solidFill>
                  <a:schemeClr val="tx1"/>
                </a:solidFill>
                <a:latin typeface="Gill Sans MT" pitchFamily="34" charset="0"/>
                <a:cs typeface="Arial" charset="0"/>
              </a:defRPr>
            </a:lvl9pPr>
          </a:lstStyle>
          <a:p>
            <a:pPr marL="457200" indent="-457200" algn="just">
              <a:buFont typeface="Wingdings" pitchFamily="2" charset="2"/>
              <a:buChar char="à"/>
              <a:defRPr/>
            </a:pPr>
            <a:r>
              <a:rPr lang="fr-FR" sz="3200" b="1" dirty="0" err="1" smtClean="0">
                <a:solidFill>
                  <a:schemeClr val="accent4"/>
                </a:solidFill>
              </a:rPr>
              <a:t>Friendship</a:t>
            </a:r>
            <a:r>
              <a:rPr lang="fr-FR" sz="3200" b="1" dirty="0" smtClean="0">
                <a:solidFill>
                  <a:schemeClr val="accent4"/>
                </a:solidFill>
              </a:rPr>
              <a:t>/</a:t>
            </a:r>
            <a:r>
              <a:rPr lang="fr-FR" sz="3200" b="1" dirty="0" err="1" smtClean="0">
                <a:solidFill>
                  <a:schemeClr val="accent4"/>
                </a:solidFill>
              </a:rPr>
              <a:t>Fraternity</a:t>
            </a:r>
            <a:r>
              <a:rPr lang="fr-FR" sz="3200" b="1" dirty="0" smtClean="0">
                <a:solidFill>
                  <a:schemeClr val="accent4"/>
                </a:solidFill>
              </a:rPr>
              <a:t> as a goal/road</a:t>
            </a:r>
          </a:p>
          <a:p>
            <a:pPr algn="just">
              <a:defRPr/>
            </a:pPr>
            <a:r>
              <a:rPr lang="en-US" sz="3200" dirty="0" smtClean="0"/>
              <a:t>	</a:t>
            </a:r>
            <a:r>
              <a:rPr lang="en-US" sz="3200" i="1" dirty="0" smtClean="0"/>
              <a:t>Bishop </a:t>
            </a:r>
            <a:r>
              <a:rPr lang="en-US" sz="3200" i="1" dirty="0"/>
              <a:t>as </a:t>
            </a:r>
            <a:r>
              <a:rPr lang="en-US" sz="3200" i="1" dirty="0" smtClean="0"/>
              <a:t>both disciple </a:t>
            </a:r>
            <a:r>
              <a:rPr lang="en-US" sz="3200" i="1" dirty="0"/>
              <a:t>and teacher</a:t>
            </a:r>
            <a:endParaRPr lang="fr-FR" altLang="en-US" sz="3200" i="1" dirty="0"/>
          </a:p>
          <a:p>
            <a:pPr marL="457200" indent="-457200" algn="just">
              <a:buFont typeface="Wingdings" pitchFamily="2" charset="2"/>
              <a:buChar char="à"/>
              <a:defRPr/>
            </a:pPr>
            <a:endParaRPr lang="en-US" altLang="en-US" sz="3200" b="1" i="1" dirty="0" smtClean="0">
              <a:solidFill>
                <a:schemeClr val="accent4"/>
              </a:solidFill>
            </a:endParaRPr>
          </a:p>
        </p:txBody>
      </p:sp>
      <p:pic>
        <p:nvPicPr>
          <p:cNvPr id="6" name="Picture 5" descr="55Ã¨me JournÃ©e mondiale de priÃ¨re pour les vocations | PÃ¨ler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4319" y="2132856"/>
            <a:ext cx="4114145" cy="232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8371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The challenge to put </a:t>
            </a:r>
            <a:r>
              <a:rPr lang="fr-FR" dirty="0" err="1" smtClean="0"/>
              <a:t>synodality</a:t>
            </a:r>
            <a:r>
              <a:rPr lang="fr-FR" dirty="0" smtClean="0"/>
              <a:t> </a:t>
            </a:r>
            <a:r>
              <a:rPr lang="fr-FR" dirty="0" err="1" smtClean="0"/>
              <a:t>into</a:t>
            </a:r>
            <a:r>
              <a:rPr lang="fr-FR" dirty="0" smtClean="0"/>
              <a:t> practice</a:t>
            </a:r>
            <a:endParaRPr lang="en-US" dirty="0"/>
          </a:p>
        </p:txBody>
      </p:sp>
      <p:sp>
        <p:nvSpPr>
          <p:cNvPr id="3" name="Espace réservé du contenu 2"/>
          <p:cNvSpPr>
            <a:spLocks noGrp="1"/>
          </p:cNvSpPr>
          <p:nvPr>
            <p:ph idx="1"/>
          </p:nvPr>
        </p:nvSpPr>
        <p:spPr>
          <a:xfrm>
            <a:off x="1145654" y="1447800"/>
            <a:ext cx="7890842" cy="4800600"/>
          </a:xfrm>
        </p:spPr>
        <p:txBody>
          <a:bodyPr/>
          <a:lstStyle/>
          <a:p>
            <a:r>
              <a:rPr lang="fr-FR" sz="3600" dirty="0" smtClean="0"/>
              <a:t>A style : </a:t>
            </a:r>
            <a:r>
              <a:rPr lang="fr-FR" sz="3600" dirty="0" err="1" smtClean="0"/>
              <a:t>discernment</a:t>
            </a:r>
            <a:r>
              <a:rPr lang="fr-FR" sz="3600" dirty="0" smtClean="0"/>
              <a:t> and </a:t>
            </a:r>
            <a:r>
              <a:rPr lang="fr-FR" sz="3600" dirty="0" err="1" smtClean="0"/>
              <a:t>fraternity</a:t>
            </a:r>
            <a:endParaRPr lang="fr-FR" sz="3600" dirty="0" smtClean="0"/>
          </a:p>
          <a:p>
            <a:r>
              <a:rPr lang="fr-FR" sz="3600" i="1" dirty="0" smtClean="0"/>
              <a:t>Modus vivendi et operandi</a:t>
            </a:r>
          </a:p>
          <a:p>
            <a:endParaRPr lang="fr-FR" sz="3600" dirty="0"/>
          </a:p>
          <a:p>
            <a:r>
              <a:rPr lang="fr-FR" sz="3600" dirty="0" smtClean="0"/>
              <a:t>A vision and a practice</a:t>
            </a:r>
          </a:p>
          <a:p>
            <a:r>
              <a:rPr lang="fr-FR" sz="3600" dirty="0" smtClean="0"/>
              <a:t>A culture and a </a:t>
            </a:r>
            <a:r>
              <a:rPr lang="fr-FR" sz="3600" dirty="0" err="1" smtClean="0"/>
              <a:t>spirituality</a:t>
            </a:r>
            <a:endParaRPr lang="fr-FR" sz="3600" dirty="0" smtClean="0"/>
          </a:p>
          <a:p>
            <a:r>
              <a:rPr lang="fr-FR" sz="3600" dirty="0" smtClean="0"/>
              <a:t>Processus and </a:t>
            </a:r>
            <a:r>
              <a:rPr lang="fr-FR" sz="3600" dirty="0" err="1" smtClean="0"/>
              <a:t>reform</a:t>
            </a:r>
            <a:r>
              <a:rPr lang="fr-FR" sz="3600" dirty="0" smtClean="0"/>
              <a:t> of the structures</a:t>
            </a:r>
          </a:p>
          <a:p>
            <a:r>
              <a:rPr lang="fr-FR" sz="3600" dirty="0" smtClean="0"/>
              <a:t>The key </a:t>
            </a:r>
            <a:r>
              <a:rPr lang="fr-FR" sz="3600" dirty="0" err="1" smtClean="0"/>
              <a:t>role</a:t>
            </a:r>
            <a:r>
              <a:rPr lang="fr-FR" sz="3600" dirty="0" smtClean="0"/>
              <a:t> of leaders and </a:t>
            </a:r>
            <a:r>
              <a:rPr lang="fr-FR" sz="3600" dirty="0" err="1" smtClean="0"/>
              <a:t>protagonists</a:t>
            </a:r>
            <a:r>
              <a:rPr lang="fr-FR" sz="3600" dirty="0" smtClean="0"/>
              <a:t> </a:t>
            </a:r>
          </a:p>
          <a:p>
            <a:endParaRPr lang="en-US" sz="3600" dirty="0"/>
          </a:p>
        </p:txBody>
      </p:sp>
    </p:spTree>
    <p:extLst>
      <p:ext uri="{BB962C8B-B14F-4D97-AF65-F5344CB8AC3E}">
        <p14:creationId xmlns:p14="http://schemas.microsoft.com/office/powerpoint/2010/main" val="18914905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en-US" dirty="0" err="1" smtClean="0"/>
              <a:t>Synodality</a:t>
            </a:r>
            <a:r>
              <a:rPr lang="en-US" dirty="0" smtClean="0"/>
              <a:t> is rooted in the Trinity and sourced in the Eucharist</a:t>
            </a:r>
            <a:endParaRPr lang="en-US" dirty="0"/>
          </a:p>
        </p:txBody>
      </p:sp>
      <p:sp>
        <p:nvSpPr>
          <p:cNvPr id="51203" name="Espace réservé du contenu 2"/>
          <p:cNvSpPr>
            <a:spLocks noGrp="1"/>
          </p:cNvSpPr>
          <p:nvPr>
            <p:ph idx="1"/>
          </p:nvPr>
        </p:nvSpPr>
        <p:spPr>
          <a:xfrm>
            <a:off x="1042988" y="1447800"/>
            <a:ext cx="7891462" cy="4800600"/>
          </a:xfrm>
        </p:spPr>
        <p:txBody>
          <a:bodyPr/>
          <a:lstStyle/>
          <a:p>
            <a:r>
              <a:rPr lang="fr-FR" altLang="en-US" smtClean="0"/>
              <a:t>« </a:t>
            </a:r>
            <a:r>
              <a:rPr lang="fr-FR" altLang="en-US" b="1" smtClean="0"/>
              <a:t>The practice of synodality</a:t>
            </a:r>
            <a:r>
              <a:rPr lang="fr-FR" altLang="en-US" smtClean="0"/>
              <a:t>, traditional but always to be renewed, </a:t>
            </a:r>
            <a:r>
              <a:rPr lang="fr-FR" altLang="en-US" b="1" smtClean="0"/>
              <a:t>is the implementation,</a:t>
            </a:r>
            <a:r>
              <a:rPr lang="fr-FR" altLang="en-US" smtClean="0"/>
              <a:t> in the history of the People of God on their journey, </a:t>
            </a:r>
            <a:r>
              <a:rPr lang="fr-FR" altLang="en-US" b="1" smtClean="0"/>
              <a:t>of the Church as a mystery of communion, in the image of Trinitarian communion</a:t>
            </a:r>
            <a:r>
              <a:rPr lang="fr-FR" altLang="en-US" smtClean="0"/>
              <a:t>. As you know, this theme is very close to my heart: </a:t>
            </a:r>
            <a:r>
              <a:rPr lang="fr-FR" altLang="en-US" b="1" smtClean="0"/>
              <a:t>synodality is a style, it is walking together</a:t>
            </a:r>
            <a:r>
              <a:rPr lang="fr-FR" altLang="en-US" smtClean="0"/>
              <a:t>, and it is what the Lord expects of the Church in the third millennium » </a:t>
            </a:r>
            <a:r>
              <a:rPr lang="en-US" altLang="en-US" sz="1600" smtClean="0"/>
              <a:t>Pope Francis, </a:t>
            </a:r>
            <a:r>
              <a:rPr lang="en-US" altLang="en-US" sz="1600" i="1" smtClean="0"/>
              <a:t>Address to members of the International Theological</a:t>
            </a:r>
            <a:r>
              <a:rPr lang="en-US" altLang="en-US" sz="1600" smtClean="0"/>
              <a:t> Commission, November 29 2019</a:t>
            </a:r>
          </a:p>
          <a:p>
            <a:endParaRPr lang="en-US" altLang="en-US" smtClean="0"/>
          </a:p>
        </p:txBody>
      </p:sp>
    </p:spTree>
    <p:extLst>
      <p:ext uri="{BB962C8B-B14F-4D97-AF65-F5344CB8AC3E}">
        <p14:creationId xmlns:p14="http://schemas.microsoft.com/office/powerpoint/2010/main" val="30338389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en-US" dirty="0"/>
              <a:t>A dynamic and systemic vision</a:t>
            </a:r>
            <a:br>
              <a:rPr lang="en-US" dirty="0"/>
            </a:br>
            <a:r>
              <a:rPr lang="en-US" dirty="0"/>
              <a:t>An integral ecclesiology</a:t>
            </a:r>
          </a:p>
        </p:txBody>
      </p:sp>
      <p:sp>
        <p:nvSpPr>
          <p:cNvPr id="22531" name="Espace réservé du contenu 2"/>
          <p:cNvSpPr>
            <a:spLocks noGrp="1"/>
          </p:cNvSpPr>
          <p:nvPr>
            <p:ph idx="1"/>
          </p:nvPr>
        </p:nvSpPr>
        <p:spPr>
          <a:xfrm>
            <a:off x="899592" y="1700808"/>
            <a:ext cx="8244408" cy="5134967"/>
          </a:xfrm>
        </p:spPr>
        <p:txBody>
          <a:bodyPr/>
          <a:lstStyle/>
          <a:p>
            <a:r>
              <a:rPr lang="en-US" altLang="en-US" sz="3600" dirty="0"/>
              <a:t>Relationship and community</a:t>
            </a:r>
          </a:p>
          <a:p>
            <a:r>
              <a:rPr lang="en-US" altLang="en-US" sz="3600" dirty="0"/>
              <a:t>Listening and dialogue </a:t>
            </a:r>
          </a:p>
          <a:p>
            <a:r>
              <a:rPr lang="en-US" altLang="en-US" sz="3600" dirty="0"/>
              <a:t>Participation and co-responsibility</a:t>
            </a:r>
          </a:p>
          <a:p>
            <a:r>
              <a:rPr lang="en-US" altLang="en-US" sz="3600" dirty="0"/>
              <a:t>Reciprocity and circularity</a:t>
            </a:r>
          </a:p>
          <a:p>
            <a:r>
              <a:rPr lang="en-US" altLang="en-US" sz="3600" dirty="0"/>
              <a:t>The enhancement of charisms</a:t>
            </a:r>
          </a:p>
          <a:p>
            <a:endParaRPr lang="fr-FR" altLang="en-US" sz="1600" dirty="0"/>
          </a:p>
          <a:p>
            <a:pPr>
              <a:buFont typeface="Wingdings"/>
              <a:buChar char="à"/>
            </a:pPr>
            <a:r>
              <a:rPr lang="en-US" dirty="0"/>
              <a:t>"</a:t>
            </a:r>
            <a:r>
              <a:rPr lang="en-US" b="1" dirty="0" err="1"/>
              <a:t>Synodality</a:t>
            </a:r>
            <a:r>
              <a:rPr lang="en-US" b="1" dirty="0"/>
              <a:t> is the secret of the links". </a:t>
            </a:r>
          </a:p>
          <a:p>
            <a:pPr marL="82550" indent="0" algn="r">
              <a:buNone/>
            </a:pPr>
            <a:r>
              <a:rPr lang="en-US" sz="1400" dirty="0"/>
              <a:t>G. Costa, SJ, Special Secretary Youth Synod</a:t>
            </a:r>
          </a:p>
          <a:p>
            <a:pPr>
              <a:buFont typeface="Wingdings"/>
              <a:buChar char="à"/>
            </a:pPr>
            <a:r>
              <a:rPr lang="en-US" sz="2800" dirty="0" err="1"/>
              <a:t>Synodality</a:t>
            </a:r>
            <a:r>
              <a:rPr lang="en-US" sz="2800" dirty="0"/>
              <a:t> is to come out of a competitive vision.</a:t>
            </a:r>
          </a:p>
        </p:txBody>
      </p:sp>
    </p:spTree>
    <p:extLst>
      <p:ext uri="{BB962C8B-B14F-4D97-AF65-F5344CB8AC3E}">
        <p14:creationId xmlns:p14="http://schemas.microsoft.com/office/powerpoint/2010/main" val="26590966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err="1"/>
              <a:t>Synodality</a:t>
            </a:r>
            <a:r>
              <a:rPr lang="en-US" dirty="0"/>
              <a:t> is passing from the </a:t>
            </a:r>
            <a:r>
              <a:rPr lang="en-US" dirty="0" smtClean="0"/>
              <a:t>“I” </a:t>
            </a:r>
            <a:br>
              <a:rPr lang="en-US" dirty="0" smtClean="0"/>
            </a:br>
            <a:r>
              <a:rPr lang="en-US" dirty="0" smtClean="0"/>
              <a:t>to </a:t>
            </a:r>
            <a:r>
              <a:rPr lang="en-US" dirty="0"/>
              <a:t>the </a:t>
            </a:r>
            <a:r>
              <a:rPr lang="en-US" dirty="0" smtClean="0"/>
              <a:t>“us” </a:t>
            </a:r>
            <a:endParaRPr lang="en-US" dirty="0"/>
          </a:p>
        </p:txBody>
      </p:sp>
      <p:sp>
        <p:nvSpPr>
          <p:cNvPr id="3" name="Espace réservé du contenu 2"/>
          <p:cNvSpPr>
            <a:spLocks noGrp="1"/>
          </p:cNvSpPr>
          <p:nvPr>
            <p:ph idx="1"/>
          </p:nvPr>
        </p:nvSpPr>
        <p:spPr/>
        <p:txBody>
          <a:bodyPr/>
          <a:lstStyle/>
          <a:p>
            <a:endParaRPr lang="en-US"/>
          </a:p>
        </p:txBody>
      </p:sp>
      <p:pic>
        <p:nvPicPr>
          <p:cNvPr id="1026" name="Picture 2" descr="https://scontent-bos3-1.xx.fbcdn.net/v/t1.0-9/126786192_3630258523722383_9198514122535240899_o.jpg?_nc_cat=105&amp;ccb=2&amp;_nc_sid=730e14&amp;_nc_ohc=PVDZ8rw8GWwAX-zOT7u&amp;_nc_ht=scontent-bos3-1.xx&amp;oh=57b819d83b255f6efa756c05b2b65b8c&amp;oe=5FDD90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6528" y="1556792"/>
            <a:ext cx="5345832" cy="5345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6743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err="1"/>
              <a:t>Synodality</a:t>
            </a:r>
            <a:r>
              <a:rPr lang="en-US" dirty="0"/>
              <a:t> is a process that "</a:t>
            </a:r>
            <a:r>
              <a:rPr lang="en-US" dirty="0" err="1"/>
              <a:t>ecclesializes</a:t>
            </a:r>
            <a:r>
              <a:rPr lang="en-US" dirty="0"/>
              <a:t>" us. </a:t>
            </a:r>
          </a:p>
        </p:txBody>
      </p:sp>
      <p:sp>
        <p:nvSpPr>
          <p:cNvPr id="3" name="Espace réservé du contenu 2"/>
          <p:cNvSpPr>
            <a:spLocks noGrp="1"/>
          </p:cNvSpPr>
          <p:nvPr>
            <p:ph idx="1"/>
          </p:nvPr>
        </p:nvSpPr>
        <p:spPr/>
        <p:txBody>
          <a:bodyPr/>
          <a:lstStyle/>
          <a:p>
            <a:r>
              <a:rPr lang="en-US" dirty="0"/>
              <a:t>"</a:t>
            </a:r>
            <a:r>
              <a:rPr lang="en-US" sz="4000" dirty="0"/>
              <a:t>This stimulates the generation and implementation of </a:t>
            </a:r>
            <a:r>
              <a:rPr lang="en-US" sz="4000" b="1" dirty="0"/>
              <a:t>processes that build us as the People of God</a:t>
            </a:r>
            <a:r>
              <a:rPr lang="en-US" sz="4000" dirty="0"/>
              <a:t> rather than the search for immediate results with quick consequences. “</a:t>
            </a:r>
          </a:p>
          <a:p>
            <a:pPr marL="82550" indent="0">
              <a:buNone/>
            </a:pPr>
            <a:r>
              <a:rPr lang="en-US" sz="1800" dirty="0"/>
              <a:t>Letter of Pope Francis to the Church in Germany on the synod's journey</a:t>
            </a:r>
          </a:p>
          <a:p>
            <a:endParaRPr lang="en-US" dirty="0"/>
          </a:p>
        </p:txBody>
      </p:sp>
    </p:spTree>
    <p:extLst>
      <p:ext uri="{BB962C8B-B14F-4D97-AF65-F5344CB8AC3E}">
        <p14:creationId xmlns:p14="http://schemas.microsoft.com/office/powerpoint/2010/main" val="39888958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274638"/>
            <a:ext cx="8100392" cy="1143000"/>
          </a:xfrm>
        </p:spPr>
        <p:txBody>
          <a:bodyPr>
            <a:noAutofit/>
          </a:bodyPr>
          <a:lstStyle/>
          <a:p>
            <a:pPr>
              <a:defRPr/>
            </a:pPr>
            <a:r>
              <a:rPr lang="en-US" sz="3600" dirty="0"/>
              <a:t>Rediscovering the primacy of the ecclesial "we" to serve the common good</a:t>
            </a:r>
          </a:p>
        </p:txBody>
      </p:sp>
      <p:sp>
        <p:nvSpPr>
          <p:cNvPr id="23555" name="Espace réservé du contenu 2"/>
          <p:cNvSpPr>
            <a:spLocks noGrp="1"/>
          </p:cNvSpPr>
          <p:nvPr>
            <p:ph idx="1"/>
          </p:nvPr>
        </p:nvSpPr>
        <p:spPr>
          <a:xfrm>
            <a:off x="971600" y="1581150"/>
            <a:ext cx="8280920" cy="4800600"/>
          </a:xfrm>
        </p:spPr>
        <p:txBody>
          <a:bodyPr/>
          <a:lstStyle/>
          <a:p>
            <a:r>
              <a:rPr lang="fr-FR" altLang="en-US" dirty="0" smtClean="0"/>
              <a:t>QA 20 </a:t>
            </a:r>
            <a:r>
              <a:rPr lang="en-US" altLang="en-US" dirty="0"/>
              <a:t>"</a:t>
            </a:r>
            <a:r>
              <a:rPr lang="en-US" altLang="en-US" b="1" dirty="0"/>
              <a:t>Life is a community journey </a:t>
            </a:r>
            <a:r>
              <a:rPr lang="en-US" altLang="en-US" dirty="0"/>
              <a:t>in which tasks and responsibilities are distributed and shared according to the common good</a:t>
            </a:r>
            <a:r>
              <a:rPr lang="en-US" altLang="en-US" dirty="0" smtClean="0"/>
              <a:t>.</a:t>
            </a:r>
          </a:p>
          <a:p>
            <a:r>
              <a:rPr lang="en-US" altLang="en-US" dirty="0" err="1" smtClean="0"/>
              <a:t>Synodality</a:t>
            </a:r>
            <a:r>
              <a:rPr lang="en-US" altLang="en-US" dirty="0" smtClean="0"/>
              <a:t> </a:t>
            </a:r>
            <a:r>
              <a:rPr lang="en-US" altLang="en-US" dirty="0"/>
              <a:t>awakens and strengthens the </a:t>
            </a:r>
            <a:r>
              <a:rPr lang="en-US" altLang="en-US" b="1" dirty="0"/>
              <a:t>ecclesial "we".</a:t>
            </a:r>
          </a:p>
          <a:p>
            <a:r>
              <a:rPr lang="en-US" altLang="en-US" dirty="0" err="1"/>
              <a:t>Synodality</a:t>
            </a:r>
            <a:r>
              <a:rPr lang="en-US" altLang="en-US" dirty="0"/>
              <a:t> aims at and produces </a:t>
            </a:r>
            <a:r>
              <a:rPr lang="en-US" altLang="en-US" b="1" dirty="0"/>
              <a:t>communion </a:t>
            </a:r>
            <a:r>
              <a:rPr lang="en-US" altLang="en-US" dirty="0"/>
              <a:t>at the service of the </a:t>
            </a:r>
            <a:r>
              <a:rPr lang="en-US" altLang="en-US" b="1" dirty="0"/>
              <a:t>"common </a:t>
            </a:r>
            <a:r>
              <a:rPr lang="en-US" altLang="en-US" b="1" dirty="0" smtClean="0"/>
              <a:t>home".</a:t>
            </a:r>
            <a:r>
              <a:rPr lang="fr-FR" altLang="en-US" b="1" dirty="0" smtClean="0"/>
              <a:t> </a:t>
            </a:r>
          </a:p>
          <a:p>
            <a:endParaRPr lang="fr-FR" altLang="en-US" sz="2800" b="1" dirty="0">
              <a:solidFill>
                <a:schemeClr val="accent5">
                  <a:lumMod val="50000"/>
                </a:schemeClr>
              </a:solidFill>
              <a:sym typeface="Wingdings" panose="05000000000000000000" pitchFamily="2" charset="2"/>
            </a:endParaRPr>
          </a:p>
          <a:p>
            <a:pPr marL="82550" indent="0" algn="ctr">
              <a:buNone/>
            </a:pPr>
            <a:r>
              <a:rPr lang="fr-FR" altLang="en-US" sz="2400" b="1" dirty="0" smtClean="0">
                <a:solidFill>
                  <a:schemeClr val="accent5">
                    <a:lumMod val="50000"/>
                  </a:schemeClr>
                </a:solidFill>
                <a:sym typeface="Wingdings" panose="05000000000000000000" pitchFamily="2" charset="2"/>
              </a:rPr>
              <a:t>Articulation </a:t>
            </a:r>
            <a:r>
              <a:rPr lang="fr-FR" altLang="en-US" sz="2400" b="1" dirty="0" err="1" smtClean="0">
                <a:solidFill>
                  <a:schemeClr val="accent5">
                    <a:lumMod val="50000"/>
                  </a:schemeClr>
                </a:solidFill>
                <a:sym typeface="Wingdings" panose="05000000000000000000" pitchFamily="2" charset="2"/>
              </a:rPr>
              <a:t>Synodality</a:t>
            </a:r>
            <a:r>
              <a:rPr lang="fr-FR" altLang="en-US" sz="2400" b="1" dirty="0" smtClean="0">
                <a:solidFill>
                  <a:schemeClr val="accent5">
                    <a:lumMod val="50000"/>
                  </a:schemeClr>
                </a:solidFill>
                <a:sym typeface="Wingdings" panose="05000000000000000000" pitchFamily="2" charset="2"/>
              </a:rPr>
              <a:t> &amp;</a:t>
            </a:r>
            <a:r>
              <a:rPr lang="fr-FR" altLang="en-US" sz="2400" b="1" dirty="0" err="1" smtClean="0">
                <a:solidFill>
                  <a:schemeClr val="accent5">
                    <a:lumMod val="50000"/>
                  </a:schemeClr>
                </a:solidFill>
                <a:sym typeface="Wingdings" panose="05000000000000000000" pitchFamily="2" charset="2"/>
              </a:rPr>
              <a:t>LaudatoSI</a:t>
            </a:r>
            <a:r>
              <a:rPr lang="fr-FR" altLang="en-US" sz="2400" b="1" dirty="0" smtClean="0">
                <a:solidFill>
                  <a:schemeClr val="accent5">
                    <a:lumMod val="50000"/>
                  </a:schemeClr>
                </a:solidFill>
                <a:sym typeface="Wingdings" panose="05000000000000000000" pitchFamily="2" charset="2"/>
              </a:rPr>
              <a:t>/#</a:t>
            </a:r>
            <a:r>
              <a:rPr lang="fr-FR" altLang="en-US" sz="2400" b="1" dirty="0" err="1" smtClean="0">
                <a:solidFill>
                  <a:schemeClr val="accent5">
                    <a:lumMod val="50000"/>
                  </a:schemeClr>
                </a:solidFill>
                <a:sym typeface="Wingdings" panose="05000000000000000000" pitchFamily="2" charset="2"/>
              </a:rPr>
              <a:t>FratelliTutti</a:t>
            </a:r>
            <a:endParaRPr lang="en-US" altLang="en-US" sz="2400" b="1" dirty="0" smtClean="0">
              <a:solidFill>
                <a:schemeClr val="accent5">
                  <a:lumMod val="50000"/>
                </a:schemeClr>
              </a:solidFill>
            </a:endParaRPr>
          </a:p>
        </p:txBody>
      </p:sp>
      <p:sp>
        <p:nvSpPr>
          <p:cNvPr id="3" name="Flèche droite 2"/>
          <p:cNvSpPr/>
          <p:nvPr/>
        </p:nvSpPr>
        <p:spPr>
          <a:xfrm>
            <a:off x="5004048" y="6453336"/>
            <a:ext cx="50405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03063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err="1" smtClean="0"/>
              <a:t>Jesus</a:t>
            </a:r>
            <a:r>
              <a:rPr lang="fr-FR" dirty="0" smtClean="0"/>
              <a:t>, model of </a:t>
            </a:r>
            <a:r>
              <a:rPr lang="fr-FR" dirty="0" err="1" smtClean="0"/>
              <a:t>synodality</a:t>
            </a:r>
            <a:endParaRPr lang="fr-FR" dirty="0"/>
          </a:p>
        </p:txBody>
      </p:sp>
      <p:sp>
        <p:nvSpPr>
          <p:cNvPr id="3" name="Espace réservé du contenu 2"/>
          <p:cNvSpPr>
            <a:spLocks noGrp="1"/>
          </p:cNvSpPr>
          <p:nvPr>
            <p:ph idx="1"/>
          </p:nvPr>
        </p:nvSpPr>
        <p:spPr>
          <a:xfrm>
            <a:off x="1042988" y="1447800"/>
            <a:ext cx="8101012" cy="5726113"/>
          </a:xfrm>
        </p:spPr>
        <p:txBody>
          <a:bodyPr>
            <a:normAutofit fontScale="85000" lnSpcReduction="20000"/>
          </a:bodyPr>
          <a:lstStyle/>
          <a:p>
            <a:pPr>
              <a:defRPr/>
            </a:pPr>
            <a:r>
              <a:rPr lang="en-US" dirty="0" smtClean="0"/>
              <a:t>CV 29</a:t>
            </a:r>
            <a:r>
              <a:rPr lang="en-US" dirty="0"/>
              <a:t>. </a:t>
            </a:r>
            <a:r>
              <a:rPr lang="en-US" dirty="0" smtClean="0"/>
              <a:t>“(…)</a:t>
            </a:r>
            <a:r>
              <a:rPr lang="en-US" b="1" dirty="0" smtClean="0"/>
              <a:t>Hence </a:t>
            </a:r>
            <a:r>
              <a:rPr lang="en-US" b="1" dirty="0"/>
              <a:t>we can understand why, when </a:t>
            </a:r>
            <a:r>
              <a:rPr lang="en-US" b="1" dirty="0" smtClean="0"/>
              <a:t>Jesus </a:t>
            </a:r>
            <a:r>
              <a:rPr lang="en-US" b="1" dirty="0"/>
              <a:t>returned from his pilgrimage to Jerusalem</a:t>
            </a:r>
            <a:r>
              <a:rPr lang="en-US" dirty="0"/>
              <a:t>, his parents readily thought that, as a twelve-year-old boy (cf. </a:t>
            </a:r>
            <a:r>
              <a:rPr lang="en-US" i="1" dirty="0"/>
              <a:t>Lk </a:t>
            </a:r>
            <a:r>
              <a:rPr lang="en-US" dirty="0"/>
              <a:t>2:42), he was wandering freely among the crowd, even though they did not see him for an entire day:  “supposing him to be in the group of </a:t>
            </a:r>
            <a:r>
              <a:rPr lang="en-US" dirty="0" err="1"/>
              <a:t>travellers</a:t>
            </a:r>
            <a:r>
              <a:rPr lang="en-US" dirty="0"/>
              <a:t>, they went a day’s journey” (</a:t>
            </a:r>
            <a:r>
              <a:rPr lang="en-US" i="1" dirty="0"/>
              <a:t>Lk </a:t>
            </a:r>
            <a:r>
              <a:rPr lang="en-US" dirty="0"/>
              <a:t>2:44).  Surely, they assumed, </a:t>
            </a:r>
            <a:r>
              <a:rPr lang="en-US" b="1" dirty="0"/>
              <a:t>Jesus was there, mingling with the others</a:t>
            </a:r>
            <a:r>
              <a:rPr lang="en-US" dirty="0"/>
              <a:t>, joking with other young people, listing to the adults tell stories and sharing the joys and sorrows of the group.  </a:t>
            </a:r>
            <a:r>
              <a:rPr lang="en-US" b="1" dirty="0">
                <a:solidFill>
                  <a:srgbClr val="002060"/>
                </a:solidFill>
              </a:rPr>
              <a:t>Indeed, the Greek word that Luke uses to describe the group – </a:t>
            </a:r>
            <a:r>
              <a:rPr lang="en-US" b="1" i="1" dirty="0" err="1">
                <a:solidFill>
                  <a:srgbClr val="002060"/>
                </a:solidFill>
              </a:rPr>
              <a:t>synodía</a:t>
            </a:r>
            <a:r>
              <a:rPr lang="en-US" b="1" i="1" dirty="0">
                <a:solidFill>
                  <a:srgbClr val="002060"/>
                </a:solidFill>
              </a:rPr>
              <a:t> – </a:t>
            </a:r>
            <a:r>
              <a:rPr lang="en-US" b="1" dirty="0">
                <a:solidFill>
                  <a:srgbClr val="002060"/>
                </a:solidFill>
              </a:rPr>
              <a:t>clearly evokes a larger “community on journey” of which the Holy Family is a part</a:t>
            </a:r>
            <a:r>
              <a:rPr lang="en-US" dirty="0">
                <a:solidFill>
                  <a:srgbClr val="002060"/>
                </a:solidFill>
              </a:rPr>
              <a:t>.</a:t>
            </a:r>
            <a:r>
              <a:rPr lang="en-US" dirty="0"/>
              <a:t>  Thanks to the trust of his parents, Jesus can move freely and learn to journey with others</a:t>
            </a:r>
            <a:r>
              <a:rPr lang="en-US" dirty="0" smtClean="0"/>
              <a:t>.”</a:t>
            </a:r>
            <a:endParaRPr lang="fr-FR" dirty="0"/>
          </a:p>
        </p:txBody>
      </p:sp>
    </p:spTree>
    <p:extLst>
      <p:ext uri="{BB962C8B-B14F-4D97-AF65-F5344CB8AC3E}">
        <p14:creationId xmlns:p14="http://schemas.microsoft.com/office/powerpoint/2010/main" val="38564597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en-US" dirty="0"/>
              <a:t>Pilgrims together in a pilgrimage Church in this land</a:t>
            </a:r>
          </a:p>
        </p:txBody>
      </p:sp>
      <p:sp>
        <p:nvSpPr>
          <p:cNvPr id="33795" name="Espace réservé du contenu 2"/>
          <p:cNvSpPr>
            <a:spLocks noGrp="1"/>
          </p:cNvSpPr>
          <p:nvPr>
            <p:ph idx="1"/>
          </p:nvPr>
        </p:nvSpPr>
        <p:spPr>
          <a:xfrm>
            <a:off x="1043608" y="1724744"/>
            <a:ext cx="7890842" cy="4800600"/>
          </a:xfrm>
        </p:spPr>
        <p:txBody>
          <a:bodyPr/>
          <a:lstStyle/>
          <a:p>
            <a:r>
              <a:rPr lang="en-US" altLang="en-US" dirty="0"/>
              <a:t>A "walk together" listening to the Spirit</a:t>
            </a:r>
          </a:p>
          <a:p>
            <a:r>
              <a:rPr lang="en-US" altLang="en-US" dirty="0"/>
              <a:t>A path of spiritual and pastoral conversion</a:t>
            </a:r>
          </a:p>
          <a:p>
            <a:r>
              <a:rPr lang="en-US" altLang="en-US" b="1" dirty="0"/>
              <a:t>An open path: </a:t>
            </a:r>
            <a:r>
              <a:rPr lang="en-US" altLang="en-US" dirty="0"/>
              <a:t>accepting not to know in advance, not everything can be foreseen or framed, remaining open to the unpredictability and newness of the Holy Spirit.</a:t>
            </a:r>
          </a:p>
          <a:p>
            <a:r>
              <a:rPr lang="en-US" altLang="en-US" dirty="0"/>
              <a:t>We are in a transition phase and a learning process of </a:t>
            </a:r>
            <a:r>
              <a:rPr lang="en-US" altLang="en-US" dirty="0" err="1"/>
              <a:t>synodality</a:t>
            </a:r>
            <a:r>
              <a:rPr lang="en-US" altLang="en-US" dirty="0"/>
              <a:t>.</a:t>
            </a:r>
            <a:endParaRPr lang="fr-FR" altLang="en-US" dirty="0" smtClean="0"/>
          </a:p>
          <a:p>
            <a:endParaRPr lang="fr-FR" altLang="en-US" dirty="0" smtClean="0"/>
          </a:p>
          <a:p>
            <a:endParaRPr lang="en-US" altLang="en-US" dirty="0" smtClean="0"/>
          </a:p>
        </p:txBody>
      </p:sp>
    </p:spTree>
    <p:extLst>
      <p:ext uri="{BB962C8B-B14F-4D97-AF65-F5344CB8AC3E}">
        <p14:creationId xmlns:p14="http://schemas.microsoft.com/office/powerpoint/2010/main" val="38467450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a:t>The images of </a:t>
            </a:r>
            <a:r>
              <a:rPr lang="fr-FR" dirty="0" err="1"/>
              <a:t>synodality</a:t>
            </a:r>
            <a:endParaRPr lang="en-US" dirty="0"/>
          </a:p>
        </p:txBody>
      </p:sp>
      <p:sp>
        <p:nvSpPr>
          <p:cNvPr id="43011" name="Espace réservé du contenu 2"/>
          <p:cNvSpPr>
            <a:spLocks noGrp="1"/>
          </p:cNvSpPr>
          <p:nvPr>
            <p:ph idx="1"/>
          </p:nvPr>
        </p:nvSpPr>
        <p:spPr>
          <a:xfrm>
            <a:off x="1043608" y="1268760"/>
            <a:ext cx="8100392" cy="4979640"/>
          </a:xfrm>
        </p:spPr>
        <p:txBody>
          <a:bodyPr/>
          <a:lstStyle/>
          <a:p>
            <a:r>
              <a:rPr lang="fr-FR" altLang="en-US" dirty="0" smtClean="0"/>
              <a:t>The « </a:t>
            </a:r>
            <a:r>
              <a:rPr lang="fr-FR" altLang="en-US" dirty="0" err="1" smtClean="0"/>
              <a:t>invert</a:t>
            </a:r>
            <a:r>
              <a:rPr lang="fr-FR" altLang="en-US" dirty="0" smtClean="0"/>
              <a:t> </a:t>
            </a:r>
            <a:r>
              <a:rPr lang="fr-FR" altLang="en-US" dirty="0" err="1" smtClean="0"/>
              <a:t>pyramid</a:t>
            </a:r>
            <a:r>
              <a:rPr lang="fr-FR" altLang="en-US" dirty="0" smtClean="0"/>
              <a:t> » </a:t>
            </a:r>
          </a:p>
          <a:p>
            <a:r>
              <a:rPr lang="fr-FR" altLang="en-US" dirty="0" smtClean="0"/>
              <a:t>The </a:t>
            </a:r>
            <a:r>
              <a:rPr lang="fr-FR" altLang="en-US" dirty="0" err="1" smtClean="0"/>
              <a:t>polyedron</a:t>
            </a:r>
            <a:endParaRPr lang="fr-FR" altLang="en-US" dirty="0" smtClean="0"/>
          </a:p>
          <a:p>
            <a:r>
              <a:rPr lang="fr-FR" altLang="en-US" dirty="0" smtClean="0"/>
              <a:t>The Church as a </a:t>
            </a:r>
            <a:r>
              <a:rPr lang="fr-FR" altLang="en-US" dirty="0" err="1" smtClean="0"/>
              <a:t>family</a:t>
            </a:r>
            <a:r>
              <a:rPr lang="fr-FR" altLang="en-US" dirty="0" smtClean="0"/>
              <a:t> </a:t>
            </a:r>
          </a:p>
          <a:p>
            <a:r>
              <a:rPr lang="fr-FR" altLang="en-US" dirty="0" smtClean="0"/>
              <a:t>The road of Emmaüs</a:t>
            </a:r>
          </a:p>
          <a:p>
            <a:r>
              <a:rPr lang="fr-FR" altLang="en-US" dirty="0" smtClean="0"/>
              <a:t>A new </a:t>
            </a:r>
            <a:r>
              <a:rPr lang="fr-FR" altLang="en-US" dirty="0" err="1" smtClean="0"/>
              <a:t>Pentecost</a:t>
            </a:r>
            <a:endParaRPr lang="fr-FR" altLang="en-US" dirty="0" smtClean="0"/>
          </a:p>
          <a:p>
            <a:r>
              <a:rPr lang="fr-FR" altLang="en-US" dirty="0" smtClean="0"/>
              <a:t>The « </a:t>
            </a:r>
            <a:r>
              <a:rPr lang="fr-FR" altLang="en-US" dirty="0" err="1" smtClean="0"/>
              <a:t>tent</a:t>
            </a:r>
            <a:r>
              <a:rPr lang="fr-FR" altLang="en-US" dirty="0" smtClean="0"/>
              <a:t> of meeting » Ex25</a:t>
            </a:r>
          </a:p>
          <a:p>
            <a:pPr marL="82550" indent="0">
              <a:buNone/>
            </a:pPr>
            <a:r>
              <a:rPr lang="fr-FR" altLang="en-US" sz="2400" dirty="0" smtClean="0"/>
              <a:t>« </a:t>
            </a:r>
            <a:r>
              <a:rPr lang="en-US" altLang="en-US" sz="2400" dirty="0" smtClean="0"/>
              <a:t>In </a:t>
            </a:r>
            <a:r>
              <a:rPr lang="en-US" altLang="en-US" sz="2400" dirty="0"/>
              <a:t>this way the Church presents herself as </a:t>
            </a:r>
            <a:r>
              <a:rPr lang="en-US" altLang="en-US" sz="2400" b="1" dirty="0"/>
              <a:t>the “tent of meeting”</a:t>
            </a:r>
            <a:r>
              <a:rPr lang="en-US" altLang="en-US" sz="2400" dirty="0"/>
              <a:t> in which the Ark of the Covenant is preserved (cf. </a:t>
            </a:r>
            <a:r>
              <a:rPr lang="en-US" altLang="en-US" sz="2400" i="1" dirty="0"/>
              <a:t>Ex</a:t>
            </a:r>
            <a:r>
              <a:rPr lang="en-US" altLang="en-US" sz="2400" dirty="0"/>
              <a:t> 25):  </a:t>
            </a:r>
            <a:r>
              <a:rPr lang="en-US" altLang="en-US" sz="2400" b="1" dirty="0"/>
              <a:t>a dynamic Church, in movement,</a:t>
            </a:r>
            <a:r>
              <a:rPr lang="en-US" altLang="en-US" sz="2400" dirty="0"/>
              <a:t> which accompanies while journeying, strengthened by many charisms and ministries.  Thus does God make himself present in this world</a:t>
            </a:r>
            <a:endParaRPr lang="fr-FR" altLang="en-US" sz="2400" dirty="0" smtClean="0"/>
          </a:p>
        </p:txBody>
      </p:sp>
    </p:spTree>
    <p:extLst>
      <p:ext uri="{BB962C8B-B14F-4D97-AF65-F5344CB8AC3E}">
        <p14:creationId xmlns:p14="http://schemas.microsoft.com/office/powerpoint/2010/main" val="1864484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341784"/>
            <a:ext cx="7499350" cy="1143000"/>
          </a:xfrm>
        </p:spPr>
        <p:txBody>
          <a:bodyPr>
            <a:normAutofit fontScale="90000"/>
          </a:bodyPr>
          <a:lstStyle/>
          <a:p>
            <a:r>
              <a:rPr lang="fr-FR" i="1" dirty="0" smtClean="0"/>
              <a:t>A </a:t>
            </a:r>
            <a:r>
              <a:rPr lang="fr-FR" i="1" dirty="0" err="1" smtClean="0"/>
              <a:t>church</a:t>
            </a:r>
            <a:r>
              <a:rPr lang="fr-FR" i="1" dirty="0" smtClean="0"/>
              <a:t> attentive to </a:t>
            </a:r>
            <a:br>
              <a:rPr lang="fr-FR" i="1" dirty="0" smtClean="0"/>
            </a:br>
            <a:r>
              <a:rPr lang="fr-FR" i="1" dirty="0" smtClean="0"/>
              <a:t>the </a:t>
            </a:r>
            <a:r>
              <a:rPr lang="fr-FR" i="1" dirty="0" err="1" smtClean="0"/>
              <a:t>signs</a:t>
            </a:r>
            <a:r>
              <a:rPr lang="fr-FR" i="1" dirty="0" smtClean="0"/>
              <a:t> of the times </a:t>
            </a:r>
            <a:r>
              <a:rPr lang="fr-FR" sz="2000" b="1" i="1" dirty="0"/>
              <a:t>Christus </a:t>
            </a:r>
            <a:r>
              <a:rPr lang="fr-FR" sz="2000" b="1" i="1" dirty="0" err="1"/>
              <a:t>Vivit</a:t>
            </a:r>
            <a:r>
              <a:rPr lang="fr-FR" sz="2000" b="1" i="1" dirty="0"/>
              <a:t> §42</a:t>
            </a:r>
            <a:r>
              <a:rPr lang="en-US" sz="4400" b="1" i="1" dirty="0"/>
              <a:t/>
            </a:r>
            <a:br>
              <a:rPr lang="en-US" sz="4400" b="1" i="1" dirty="0"/>
            </a:br>
            <a:endParaRPr lang="en-US" i="1" dirty="0"/>
          </a:p>
        </p:txBody>
      </p:sp>
      <p:sp>
        <p:nvSpPr>
          <p:cNvPr id="3" name="Espace réservé du contenu 2"/>
          <p:cNvSpPr>
            <a:spLocks noGrp="1"/>
          </p:cNvSpPr>
          <p:nvPr>
            <p:ph idx="1"/>
          </p:nvPr>
        </p:nvSpPr>
        <p:spPr>
          <a:xfrm>
            <a:off x="1043608" y="1268760"/>
            <a:ext cx="8100392" cy="4800600"/>
          </a:xfrm>
        </p:spPr>
        <p:txBody>
          <a:bodyPr/>
          <a:lstStyle/>
          <a:p>
            <a:r>
              <a:rPr lang="en-US" sz="2400" dirty="0" smtClean="0"/>
              <a:t>A </a:t>
            </a:r>
            <a:r>
              <a:rPr lang="en-US" sz="2400" dirty="0"/>
              <a:t>living Church can react by being attentive to </a:t>
            </a:r>
            <a:r>
              <a:rPr lang="en-US" sz="2400" b="1" dirty="0"/>
              <a:t>the legitimate claims of those women who seek greater justice and equality</a:t>
            </a:r>
            <a:r>
              <a:rPr lang="en-US" sz="2400" dirty="0"/>
              <a:t>.  </a:t>
            </a:r>
            <a:r>
              <a:rPr lang="en-US" sz="2400" dirty="0" smtClean="0"/>
              <a:t>A </a:t>
            </a:r>
            <a:r>
              <a:rPr lang="en-US" sz="2400" dirty="0"/>
              <a:t>living Church can look back on history and acknowledge a fair share of male authoritarianism, domination, various forms of enslavement, abuse and sexist violence.  With this outlook, </a:t>
            </a:r>
            <a:r>
              <a:rPr lang="en-US" sz="2400" b="1" dirty="0"/>
              <a:t>she can support the call to respect women’s rights, and offer convinced support for greater reciprocity between males and females,</a:t>
            </a:r>
            <a:r>
              <a:rPr lang="en-US" sz="2400" dirty="0"/>
              <a:t> while not agreeing with everything some feminist groups propose.  Along these lines, </a:t>
            </a:r>
            <a:r>
              <a:rPr lang="en-US" sz="2400" b="1" dirty="0"/>
              <a:t>the Synod sought to renew the Church’s commitment “against all discrimination and violence on sexual grounds”.[17</a:t>
            </a:r>
            <a:r>
              <a:rPr lang="en-US" sz="2400" dirty="0"/>
              <a:t>]  That is the response of a Church that stays young and lets herself be challenged and spurred by the sensitivities of young </a:t>
            </a:r>
            <a:r>
              <a:rPr lang="en-US" sz="2400" dirty="0" smtClean="0"/>
              <a:t>people.               </a:t>
            </a:r>
            <a:endParaRPr lang="en-US" sz="2400" dirty="0"/>
          </a:p>
        </p:txBody>
      </p:sp>
    </p:spTree>
    <p:extLst>
      <p:ext uri="{BB962C8B-B14F-4D97-AF65-F5344CB8AC3E}">
        <p14:creationId xmlns:p14="http://schemas.microsoft.com/office/powerpoint/2010/main" val="20643088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9538" y="692696"/>
            <a:ext cx="7499350" cy="1143000"/>
          </a:xfrm>
        </p:spPr>
        <p:txBody>
          <a:bodyPr>
            <a:normAutofit fontScale="90000"/>
          </a:bodyPr>
          <a:lstStyle/>
          <a:p>
            <a:pPr>
              <a:defRPr/>
            </a:pPr>
            <a:r>
              <a:rPr lang="en-US" dirty="0">
                <a:effectLst/>
              </a:rPr>
              <a:t>A</a:t>
            </a:r>
            <a:r>
              <a:rPr lang="en-US" dirty="0" smtClean="0">
                <a:effectLst/>
              </a:rPr>
              <a:t> </a:t>
            </a:r>
            <a:r>
              <a:rPr lang="en-US" dirty="0">
                <a:effectLst/>
              </a:rPr>
              <a:t>dynamic church on the </a:t>
            </a:r>
            <a:r>
              <a:rPr lang="en-US" dirty="0" smtClean="0">
                <a:effectLst/>
              </a:rPr>
              <a:t>move</a:t>
            </a:r>
            <a:br>
              <a:rPr lang="en-US" dirty="0" smtClean="0">
                <a:effectLst/>
              </a:rPr>
            </a:br>
            <a:r>
              <a:rPr lang="fr-FR" altLang="en-US" sz="4900" dirty="0"/>
              <a:t>« A dance </a:t>
            </a:r>
            <a:r>
              <a:rPr lang="fr-FR" altLang="en-US" sz="4900" dirty="0" err="1"/>
              <a:t>together</a:t>
            </a:r>
            <a:r>
              <a:rPr lang="fr-FR" altLang="en-US" sz="4900" dirty="0"/>
              <a:t> »</a:t>
            </a:r>
            <a:r>
              <a:rPr lang="en-US" altLang="en-US" dirty="0"/>
              <a:t/>
            </a:r>
            <a:br>
              <a:rPr lang="en-US" altLang="en-US" dirty="0"/>
            </a:br>
            <a:endParaRPr lang="fr-FR" dirty="0"/>
          </a:p>
        </p:txBody>
      </p:sp>
      <p:pic>
        <p:nvPicPr>
          <p:cNvPr id="73732" name="Espace réservé du contenu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3251" y="2319612"/>
            <a:ext cx="75469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19273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smtClean="0"/>
              <a:t>Let’s</a:t>
            </a:r>
            <a:r>
              <a:rPr lang="fr-FR" dirty="0" smtClean="0"/>
              <a:t> </a:t>
            </a:r>
            <a:r>
              <a:rPr lang="fr-FR" dirty="0" smtClean="0"/>
              <a:t>enter the dance of </a:t>
            </a:r>
            <a:r>
              <a:rPr lang="fr-FR" dirty="0" err="1" smtClean="0"/>
              <a:t>synodality</a:t>
            </a:r>
            <a:endParaRPr lang="en-US" dirty="0"/>
          </a:p>
        </p:txBody>
      </p:sp>
      <p:sp>
        <p:nvSpPr>
          <p:cNvPr id="3" name="Espace réservé du contenu 2"/>
          <p:cNvSpPr>
            <a:spLocks noGrp="1"/>
          </p:cNvSpPr>
          <p:nvPr>
            <p:ph idx="1"/>
          </p:nvPr>
        </p:nvSpPr>
        <p:spPr/>
        <p:txBody>
          <a:bodyPr/>
          <a:lstStyle/>
          <a:p>
            <a:endParaRPr lang="en-US"/>
          </a:p>
        </p:txBody>
      </p:sp>
      <p:pic>
        <p:nvPicPr>
          <p:cNvPr id="4" name="Espace réservé du contenu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0746" y="1628800"/>
            <a:ext cx="6695514" cy="503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53060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34122434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smtClean="0"/>
              <a:t>On </a:t>
            </a:r>
            <a:r>
              <a:rPr lang="en-US" dirty="0"/>
              <a:t>the way to </a:t>
            </a:r>
            <a:r>
              <a:rPr lang="en-US" dirty="0" smtClean="0"/>
              <a:t>the Synod 2023</a:t>
            </a:r>
            <a:endParaRPr lang="en-US" dirty="0"/>
          </a:p>
        </p:txBody>
      </p:sp>
      <p:sp>
        <p:nvSpPr>
          <p:cNvPr id="3" name="Espace réservé du contenu 2"/>
          <p:cNvSpPr>
            <a:spLocks noGrp="1"/>
          </p:cNvSpPr>
          <p:nvPr>
            <p:ph idx="1"/>
          </p:nvPr>
        </p:nvSpPr>
        <p:spPr/>
        <p:txBody>
          <a:bodyPr/>
          <a:lstStyle/>
          <a:p>
            <a:endParaRPr lang="en-US"/>
          </a:p>
        </p:txBody>
      </p:sp>
      <p:pic>
        <p:nvPicPr>
          <p:cNvPr id="1026" name="Picture 2" descr="Comment l’Église de France prépare le synode sur les jeu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715" y="1824185"/>
            <a:ext cx="7159749" cy="4773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679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The contribution of </a:t>
            </a:r>
            <a:r>
              <a:rPr lang="fr-FR" dirty="0" err="1" smtClean="0"/>
              <a:t>women</a:t>
            </a:r>
            <a:r>
              <a:rPr lang="fr-FR" dirty="0" smtClean="0"/>
              <a:t> for the </a:t>
            </a:r>
            <a:r>
              <a:rPr lang="fr-FR" dirty="0" err="1" smtClean="0"/>
              <a:t>next</a:t>
            </a:r>
            <a:r>
              <a:rPr lang="fr-FR" dirty="0" smtClean="0"/>
              <a:t> </a:t>
            </a:r>
            <a:r>
              <a:rPr lang="fr-FR" dirty="0" err="1" smtClean="0"/>
              <a:t>synod</a:t>
            </a:r>
            <a:endParaRPr lang="fr-FR" dirty="0"/>
          </a:p>
        </p:txBody>
      </p:sp>
      <p:sp>
        <p:nvSpPr>
          <p:cNvPr id="3" name="Espace réservé du contenu 2"/>
          <p:cNvSpPr>
            <a:spLocks noGrp="1"/>
          </p:cNvSpPr>
          <p:nvPr>
            <p:ph idx="1"/>
          </p:nvPr>
        </p:nvSpPr>
        <p:spPr/>
        <p:txBody>
          <a:bodyPr/>
          <a:lstStyle/>
          <a:p>
            <a:endParaRPr lang="fr-FR"/>
          </a:p>
        </p:txBody>
      </p:sp>
      <p:pic>
        <p:nvPicPr>
          <p:cNvPr id="4" name="Picture 19" descr="C:\Users\nathalie.becquart\Desktop\Photos synode\Religieuses\Religieuses jeunes Card 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05" y="1733364"/>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85181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476672"/>
            <a:ext cx="7848872" cy="1143000"/>
          </a:xfrm>
        </p:spPr>
        <p:txBody>
          <a:bodyPr>
            <a:normAutofit/>
          </a:bodyPr>
          <a:lstStyle/>
          <a:p>
            <a:pPr>
              <a:defRPr/>
            </a:pPr>
            <a:r>
              <a:rPr lang="en-GB" b="1" dirty="0" smtClean="0">
                <a:effectLst/>
              </a:rPr>
              <a:t>Synod 2021-2023</a:t>
            </a:r>
            <a:br>
              <a:rPr lang="en-GB" b="1" dirty="0" smtClean="0">
                <a:effectLst/>
              </a:rPr>
            </a:br>
            <a:r>
              <a:rPr lang="en-GB" sz="2000" b="1" dirty="0" smtClean="0">
                <a:effectLst/>
              </a:rPr>
              <a:t>XVI Ordinary General Assembly of the Synod of Bishops</a:t>
            </a:r>
            <a:endParaRPr lang="fr-FR" sz="2000" i="1" dirty="0"/>
          </a:p>
        </p:txBody>
      </p:sp>
      <p:sp>
        <p:nvSpPr>
          <p:cNvPr id="3" name="Espace réservé du contenu 2"/>
          <p:cNvSpPr>
            <a:spLocks noGrp="1"/>
          </p:cNvSpPr>
          <p:nvPr>
            <p:ph idx="1"/>
          </p:nvPr>
        </p:nvSpPr>
        <p:spPr>
          <a:xfrm>
            <a:off x="1043608" y="1556742"/>
            <a:ext cx="7992442" cy="5112618"/>
          </a:xfrm>
        </p:spPr>
        <p:txBody>
          <a:bodyPr>
            <a:normAutofit/>
          </a:bodyPr>
          <a:lstStyle/>
          <a:p>
            <a:pPr marL="82296" indent="0">
              <a:buNone/>
              <a:defRPr/>
            </a:pPr>
            <a:endParaRPr lang="en-US" dirty="0" smtClean="0"/>
          </a:p>
          <a:p>
            <a:pPr marL="82296" indent="0">
              <a:buNone/>
              <a:defRPr/>
            </a:pPr>
            <a:endParaRPr lang="en-US" dirty="0"/>
          </a:p>
          <a:p>
            <a:pPr marL="82296" indent="0">
              <a:buNone/>
              <a:defRPr/>
            </a:pPr>
            <a:endParaRPr lang="en-US" dirty="0" smtClean="0"/>
          </a:p>
          <a:p>
            <a:pPr marL="82296" indent="0">
              <a:buNone/>
              <a:defRPr/>
            </a:pPr>
            <a:endParaRPr lang="en-US" dirty="0"/>
          </a:p>
          <a:p>
            <a:pPr marL="82296" indent="0">
              <a:buNone/>
              <a:defRPr/>
            </a:pPr>
            <a:endParaRPr lang="en-US" dirty="0" smtClean="0"/>
          </a:p>
          <a:p>
            <a:pPr marL="82296" indent="0">
              <a:buNone/>
              <a:defRPr/>
            </a:pPr>
            <a:endParaRPr lang="en-US" dirty="0"/>
          </a:p>
          <a:p>
            <a:pPr marL="82296" indent="0">
              <a:buNone/>
              <a:defRPr/>
            </a:pPr>
            <a:endParaRPr lang="en-US" dirty="0" smtClean="0"/>
          </a:p>
          <a:p>
            <a:pPr marL="82296" indent="0" algn="ctr">
              <a:buNone/>
              <a:defRPr/>
            </a:pPr>
            <a:r>
              <a:rPr lang="en-US" dirty="0" smtClean="0"/>
              <a:t>“For a </a:t>
            </a:r>
            <a:r>
              <a:rPr lang="en-US" dirty="0" err="1" smtClean="0"/>
              <a:t>synodal</a:t>
            </a:r>
            <a:r>
              <a:rPr lang="en-US" dirty="0" smtClean="0"/>
              <a:t> Church :  </a:t>
            </a:r>
          </a:p>
          <a:p>
            <a:pPr marL="82296" indent="0" algn="ctr">
              <a:buNone/>
              <a:defRPr/>
            </a:pPr>
            <a:r>
              <a:rPr lang="en-US" dirty="0" smtClean="0"/>
              <a:t>communion </a:t>
            </a:r>
            <a:r>
              <a:rPr lang="en-US" dirty="0"/>
              <a:t>– participation – mission”</a:t>
            </a:r>
          </a:p>
          <a:p>
            <a:pPr marL="82550" indent="0">
              <a:buNone/>
              <a:defRPr/>
            </a:pPr>
            <a:endParaRPr lang="fr-FR" dirty="0" smtClean="0"/>
          </a:p>
          <a:p>
            <a:pPr>
              <a:defRPr/>
            </a:pPr>
            <a:endParaRPr lang="fr-FR" dirty="0"/>
          </a:p>
          <a:p>
            <a:pPr>
              <a:defRPr/>
            </a:pPr>
            <a:endParaRPr lang="fr-FR" dirty="0" smtClean="0"/>
          </a:p>
        </p:txBody>
      </p:sp>
      <p:sp>
        <p:nvSpPr>
          <p:cNvPr id="4" name="AutoShape 4" descr="'We Are Church' Germany pleads for 'synodal path' reform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Immagine 1" descr="logo sinodo a 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8060"/>
            <a:ext cx="1368152" cy="133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nathalie.becquart\Desktop\Photos synode\A côtes\IMG-20181016-WA0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1664804"/>
            <a:ext cx="5040560" cy="378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16323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US" sz="4000" dirty="0" smtClean="0"/>
              <a:t>Towards </a:t>
            </a:r>
            <a:r>
              <a:rPr lang="en-US" sz="4000" dirty="0"/>
              <a:t>a </a:t>
            </a:r>
            <a:r>
              <a:rPr lang="en-US" sz="4000" dirty="0" err="1"/>
              <a:t>synodalization</a:t>
            </a:r>
            <a:r>
              <a:rPr lang="en-US" sz="4000" dirty="0"/>
              <a:t> of the Church at all levels </a:t>
            </a:r>
            <a:endParaRPr lang="fr-FR" sz="4000" dirty="0"/>
          </a:p>
        </p:txBody>
      </p:sp>
      <p:sp>
        <p:nvSpPr>
          <p:cNvPr id="3" name="Espace réservé du contenu 2"/>
          <p:cNvSpPr>
            <a:spLocks noGrp="1"/>
          </p:cNvSpPr>
          <p:nvPr>
            <p:ph idx="1"/>
          </p:nvPr>
        </p:nvSpPr>
        <p:spPr>
          <a:xfrm>
            <a:off x="1435100" y="1508720"/>
            <a:ext cx="7499350" cy="4800600"/>
          </a:xfrm>
        </p:spPr>
        <p:txBody>
          <a:bodyPr/>
          <a:lstStyle/>
          <a:p>
            <a:pPr marL="82550" indent="0">
              <a:buNone/>
              <a:defRPr/>
            </a:pPr>
            <a:r>
              <a:rPr lang="fr-FR" altLang="en-US" dirty="0"/>
              <a:t>« </a:t>
            </a:r>
            <a:r>
              <a:rPr lang="en-US" altLang="en-US" b="1" dirty="0"/>
              <a:t>The Second Vatican Council gives an ideal of </a:t>
            </a:r>
            <a:r>
              <a:rPr lang="en-US" altLang="en-US" b="1" dirty="0" err="1"/>
              <a:t>synodal</a:t>
            </a:r>
            <a:r>
              <a:rPr lang="en-US" altLang="en-US" b="1" dirty="0"/>
              <a:t> and episcopal communion. We still have to make it grow, including at the parish level </a:t>
            </a:r>
            <a:r>
              <a:rPr lang="en-US" altLang="en-US" dirty="0"/>
              <a:t>with regard to what is prescribed. There are parishes that have neither a pastoral council nor a council for economic affairs even though the Code of Canon Law obliges them to do so. </a:t>
            </a:r>
            <a:r>
              <a:rPr lang="en-US" altLang="en-US" dirty="0" err="1"/>
              <a:t>Synodality</a:t>
            </a:r>
            <a:r>
              <a:rPr lang="en-US" altLang="en-US" dirty="0"/>
              <a:t> is at stake here as well.</a:t>
            </a:r>
            <a:r>
              <a:rPr lang="en-US" altLang="en-US" b="1" dirty="0"/>
              <a:t> </a:t>
            </a:r>
            <a:r>
              <a:rPr lang="en-US" altLang="en-US" b="1" dirty="0" smtClean="0"/>
              <a:t>“ </a:t>
            </a:r>
            <a:r>
              <a:rPr lang="fr-FR" altLang="en-US" sz="1200" b="1" dirty="0" smtClean="0"/>
              <a:t>Entretien </a:t>
            </a:r>
            <a:r>
              <a:rPr lang="fr-FR" altLang="en-US" sz="1200" b="1" dirty="0"/>
              <a:t>exclusif de la Croix (Guillaume Goubert et Sébastien Maillard) avec le Pape François, 17 mai 2016</a:t>
            </a:r>
            <a:endParaRPr lang="en-US" altLang="en-US" sz="1200" dirty="0"/>
          </a:p>
          <a:p>
            <a:pPr marL="82550" indent="0">
              <a:buNone/>
              <a:defRPr/>
            </a:pPr>
            <a:r>
              <a:rPr lang="fr-FR" altLang="en-US" sz="1200" u="sng" dirty="0">
                <a:hlinkClick r:id="rId2"/>
              </a:rPr>
              <a:t>https://www.la-croix.com/Religion/Pape/Entretien-exclusif-avec-pape-Francois-integralite-2016-05-17-1200760636</a:t>
            </a:r>
            <a:endParaRPr lang="en-US" altLang="en-US" sz="1200" dirty="0"/>
          </a:p>
          <a:p>
            <a:endParaRPr lang="fr-FR" dirty="0"/>
          </a:p>
        </p:txBody>
      </p:sp>
    </p:spTree>
    <p:extLst>
      <p:ext uri="{BB962C8B-B14F-4D97-AF65-F5344CB8AC3E}">
        <p14:creationId xmlns:p14="http://schemas.microsoft.com/office/powerpoint/2010/main" val="14865191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274638"/>
            <a:ext cx="8100392" cy="1143000"/>
          </a:xfrm>
        </p:spPr>
        <p:txBody>
          <a:bodyPr>
            <a:normAutofit fontScale="90000"/>
          </a:bodyPr>
          <a:lstStyle/>
          <a:p>
            <a:r>
              <a:rPr lang="fr-FR" dirty="0" err="1" smtClean="0"/>
              <a:t>Towards</a:t>
            </a:r>
            <a:r>
              <a:rPr lang="fr-FR" dirty="0" smtClean="0"/>
              <a:t> a synodal </a:t>
            </a:r>
            <a:r>
              <a:rPr lang="fr-FR" dirty="0" err="1" smtClean="0"/>
              <a:t>church</a:t>
            </a:r>
            <a:r>
              <a:rPr lang="fr-FR" dirty="0" smtClean="0"/>
              <a:t/>
            </a:r>
            <a:br>
              <a:rPr lang="fr-FR" dirty="0" smtClean="0"/>
            </a:br>
            <a:r>
              <a:rPr lang="fr-FR" sz="3600" dirty="0" smtClean="0"/>
              <a:t>A </a:t>
            </a:r>
            <a:r>
              <a:rPr lang="fr-FR" sz="3600" dirty="0" err="1" smtClean="0"/>
              <a:t>synod</a:t>
            </a:r>
            <a:r>
              <a:rPr lang="fr-FR" sz="3600" dirty="0" smtClean="0"/>
              <a:t> 2021-2023 to </a:t>
            </a:r>
            <a:r>
              <a:rPr lang="fr-FR" sz="3600" dirty="0" err="1" smtClean="0"/>
              <a:t>foster</a:t>
            </a:r>
            <a:r>
              <a:rPr lang="fr-FR" sz="3600" dirty="0" smtClean="0"/>
              <a:t> </a:t>
            </a:r>
            <a:r>
              <a:rPr lang="fr-FR" sz="3600" dirty="0" err="1" smtClean="0"/>
              <a:t>synodality</a:t>
            </a:r>
            <a:endParaRPr lang="fr-FR" sz="3600" dirty="0"/>
          </a:p>
        </p:txBody>
      </p:sp>
      <p:sp>
        <p:nvSpPr>
          <p:cNvPr id="3" name="Espace réservé du contenu 2"/>
          <p:cNvSpPr>
            <a:spLocks noGrp="1"/>
          </p:cNvSpPr>
          <p:nvPr>
            <p:ph idx="1"/>
          </p:nvPr>
        </p:nvSpPr>
        <p:spPr>
          <a:xfrm>
            <a:off x="1259632" y="1796752"/>
            <a:ext cx="7499350" cy="4800600"/>
          </a:xfrm>
        </p:spPr>
        <p:txBody>
          <a:bodyPr/>
          <a:lstStyle/>
          <a:p>
            <a:pPr marL="82550" indent="0">
              <a:buNone/>
            </a:pPr>
            <a:r>
              <a:rPr lang="en-US" dirty="0" smtClean="0"/>
              <a:t>“For a </a:t>
            </a:r>
            <a:r>
              <a:rPr lang="en-US" dirty="0" err="1" smtClean="0"/>
              <a:t>synodal</a:t>
            </a:r>
            <a:r>
              <a:rPr lang="en-US" dirty="0" smtClean="0"/>
              <a:t> Church : communion – participation – mission”</a:t>
            </a:r>
          </a:p>
          <a:p>
            <a:pPr marL="82550" indent="0">
              <a:buNone/>
            </a:pPr>
            <a:endParaRPr lang="en-US" dirty="0"/>
          </a:p>
          <a:p>
            <a:pPr marL="82550" indent="0">
              <a:buNone/>
            </a:pPr>
            <a:r>
              <a:rPr lang="en-US" dirty="0" smtClean="0"/>
              <a:t>A new process beginning in the local churches with all the People of God</a:t>
            </a:r>
          </a:p>
          <a:p>
            <a:pPr marL="82550" indent="0">
              <a:buNone/>
            </a:pPr>
            <a:endParaRPr lang="en-US" dirty="0"/>
          </a:p>
        </p:txBody>
      </p:sp>
    </p:spTree>
    <p:extLst>
      <p:ext uri="{BB962C8B-B14F-4D97-AF65-F5344CB8AC3E}">
        <p14:creationId xmlns:p14="http://schemas.microsoft.com/office/powerpoint/2010/main" val="41752843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274638"/>
            <a:ext cx="8100392" cy="1143000"/>
          </a:xfrm>
        </p:spPr>
        <p:txBody>
          <a:bodyPr>
            <a:noAutofit/>
          </a:bodyPr>
          <a:lstStyle/>
          <a:p>
            <a:r>
              <a:rPr lang="fr-FR" sz="3600" dirty="0" err="1"/>
              <a:t>Towards</a:t>
            </a:r>
            <a:r>
              <a:rPr lang="fr-FR" sz="3600" dirty="0"/>
              <a:t> a synodal </a:t>
            </a:r>
            <a:r>
              <a:rPr lang="fr-FR" sz="3600" dirty="0" err="1"/>
              <a:t>church</a:t>
            </a:r>
            <a:r>
              <a:rPr lang="fr-FR" sz="3600" dirty="0"/>
              <a:t/>
            </a:r>
            <a:br>
              <a:rPr lang="fr-FR" sz="3600" dirty="0"/>
            </a:br>
            <a:r>
              <a:rPr lang="fr-FR" sz="3600" dirty="0"/>
              <a:t>A </a:t>
            </a:r>
            <a:r>
              <a:rPr lang="fr-FR" sz="3600" dirty="0" err="1"/>
              <a:t>synod</a:t>
            </a:r>
            <a:r>
              <a:rPr lang="fr-FR" sz="3600" dirty="0"/>
              <a:t> 2021-2023 to </a:t>
            </a:r>
            <a:r>
              <a:rPr lang="fr-FR" sz="3600" dirty="0" err="1"/>
              <a:t>foster</a:t>
            </a:r>
            <a:r>
              <a:rPr lang="fr-FR" sz="3600" dirty="0"/>
              <a:t> </a:t>
            </a:r>
            <a:r>
              <a:rPr lang="fr-FR" sz="3600" dirty="0" err="1"/>
              <a:t>synodality</a:t>
            </a:r>
            <a:endParaRPr lang="fr-FR" sz="3600" dirty="0"/>
          </a:p>
        </p:txBody>
      </p:sp>
      <p:sp>
        <p:nvSpPr>
          <p:cNvPr id="3" name="Espace réservé du contenu 2"/>
          <p:cNvSpPr>
            <a:spLocks noGrp="1"/>
          </p:cNvSpPr>
          <p:nvPr>
            <p:ph idx="1"/>
          </p:nvPr>
        </p:nvSpPr>
        <p:spPr/>
        <p:txBody>
          <a:bodyPr/>
          <a:lstStyle/>
          <a:p>
            <a:r>
              <a:rPr lang="en-US" smtClean="0"/>
              <a:t>Indeed, synodality refers to the very essence of the Church, her constitutive reality, and is thus oriented towards evangelization. (…)</a:t>
            </a:r>
          </a:p>
          <a:p>
            <a:r>
              <a:rPr lang="en-US" smtClean="0"/>
              <a:t>It is an ecclesial way of being and a prophetic example for today's world. Since this is a unity in plurality in the power of the Spirit, the Church is called to open new paths whilst embarking on that same journey. </a:t>
            </a:r>
            <a:endParaRPr lang="fr-FR" dirty="0"/>
          </a:p>
        </p:txBody>
      </p:sp>
    </p:spTree>
    <p:extLst>
      <p:ext uri="{BB962C8B-B14F-4D97-AF65-F5344CB8AC3E}">
        <p14:creationId xmlns:p14="http://schemas.microsoft.com/office/powerpoint/2010/main" val="5628839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100" y="404664"/>
            <a:ext cx="7499350" cy="1143000"/>
          </a:xfrm>
        </p:spPr>
        <p:txBody>
          <a:bodyPr>
            <a:normAutofit fontScale="90000"/>
          </a:bodyPr>
          <a:lstStyle/>
          <a:p>
            <a:r>
              <a:rPr lang="fr-FR" sz="3600" dirty="0" err="1"/>
              <a:t>Towards</a:t>
            </a:r>
            <a:r>
              <a:rPr lang="fr-FR" sz="3600" dirty="0"/>
              <a:t> a synodal </a:t>
            </a:r>
            <a:r>
              <a:rPr lang="fr-FR" sz="3600" dirty="0" err="1"/>
              <a:t>church</a:t>
            </a:r>
            <a:r>
              <a:rPr lang="fr-FR" sz="3600" dirty="0"/>
              <a:t/>
            </a:r>
            <a:br>
              <a:rPr lang="fr-FR" sz="3600" dirty="0"/>
            </a:br>
            <a:r>
              <a:rPr lang="fr-FR" sz="3600" dirty="0"/>
              <a:t>A </a:t>
            </a:r>
            <a:r>
              <a:rPr lang="fr-FR" sz="3600" dirty="0" err="1"/>
              <a:t>synod</a:t>
            </a:r>
            <a:r>
              <a:rPr lang="fr-FR" sz="3600" dirty="0"/>
              <a:t> 2021-2023 to </a:t>
            </a:r>
            <a:r>
              <a:rPr lang="fr-FR" sz="3600" dirty="0" err="1"/>
              <a:t>foster</a:t>
            </a:r>
            <a:r>
              <a:rPr lang="fr-FR" sz="3600" dirty="0"/>
              <a:t> </a:t>
            </a:r>
            <a:r>
              <a:rPr lang="fr-FR" sz="3600" dirty="0" err="1"/>
              <a:t>synodality</a:t>
            </a:r>
            <a:r>
              <a:rPr lang="en-US" dirty="0"/>
              <a:t/>
            </a:r>
            <a:br>
              <a:rPr lang="en-US" dirty="0"/>
            </a:br>
            <a:endParaRPr lang="fr-FR" dirty="0"/>
          </a:p>
        </p:txBody>
      </p:sp>
      <p:sp>
        <p:nvSpPr>
          <p:cNvPr id="3" name="Espace réservé du contenu 2"/>
          <p:cNvSpPr>
            <a:spLocks noGrp="1"/>
          </p:cNvSpPr>
          <p:nvPr>
            <p:ph idx="1"/>
          </p:nvPr>
        </p:nvSpPr>
        <p:spPr>
          <a:xfrm>
            <a:off x="1435100" y="1652736"/>
            <a:ext cx="7499350" cy="4800600"/>
          </a:xfrm>
        </p:spPr>
        <p:txBody>
          <a:bodyPr/>
          <a:lstStyle/>
          <a:p>
            <a:r>
              <a:rPr lang="en-US" dirty="0"/>
              <a:t>The Synod of Bishops</a:t>
            </a:r>
            <a:r>
              <a:rPr lang="en-US" b="1" dirty="0"/>
              <a:t> </a:t>
            </a:r>
            <a:r>
              <a:rPr lang="en-US" dirty="0"/>
              <a:t>is the dynamic point of convergence that calls for mutual listening to the Holy Spirit at every level of the Church's </a:t>
            </a:r>
            <a:r>
              <a:rPr lang="en-US" dirty="0" smtClean="0"/>
              <a:t>life. (1)</a:t>
            </a:r>
            <a:r>
              <a:rPr lang="en-US" dirty="0"/>
              <a:t> It is not just an event, but also a process that involves in synergy the People of God, the College of Bishops and the Bishop of Rome, each according to their proper function </a:t>
            </a:r>
            <a:r>
              <a:rPr lang="en-US" dirty="0" smtClean="0"/>
              <a:t>(2)</a:t>
            </a:r>
            <a:endParaRPr lang="fr-FR" dirty="0"/>
          </a:p>
        </p:txBody>
      </p:sp>
    </p:spTree>
    <p:extLst>
      <p:ext uri="{BB962C8B-B14F-4D97-AF65-F5344CB8AC3E}">
        <p14:creationId xmlns:p14="http://schemas.microsoft.com/office/powerpoint/2010/main" val="450266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The </a:t>
            </a:r>
            <a:r>
              <a:rPr lang="fr-FR" dirty="0" err="1" smtClean="0"/>
              <a:t>ecclesial</a:t>
            </a:r>
            <a:r>
              <a:rPr lang="fr-FR" dirty="0" smtClean="0"/>
              <a:t> </a:t>
            </a:r>
            <a:r>
              <a:rPr lang="fr-FR" dirty="0" err="1" smtClean="0"/>
              <a:t>context</a:t>
            </a:r>
            <a:endParaRPr lang="en-US" dirty="0"/>
          </a:p>
        </p:txBody>
      </p:sp>
      <p:sp>
        <p:nvSpPr>
          <p:cNvPr id="3" name="Espace réservé du contenu 2"/>
          <p:cNvSpPr>
            <a:spLocks noGrp="1"/>
          </p:cNvSpPr>
          <p:nvPr>
            <p:ph idx="1"/>
          </p:nvPr>
        </p:nvSpPr>
        <p:spPr>
          <a:xfrm>
            <a:off x="1331640" y="1508720"/>
            <a:ext cx="7499350" cy="4800600"/>
          </a:xfrm>
        </p:spPr>
        <p:txBody>
          <a:bodyPr/>
          <a:lstStyle/>
          <a:p>
            <a:r>
              <a:rPr lang="en-US" dirty="0"/>
              <a:t>The Context of the Sexual Abuse and Abuse of Power Crisis</a:t>
            </a:r>
          </a:p>
          <a:p>
            <a:r>
              <a:rPr lang="en-US" dirty="0"/>
              <a:t>A greater awareness of the issues </a:t>
            </a:r>
          </a:p>
          <a:p>
            <a:r>
              <a:rPr lang="en-US" dirty="0"/>
              <a:t>A major issue and very strong calls during the last two synods</a:t>
            </a:r>
          </a:p>
          <a:p>
            <a:r>
              <a:rPr lang="en-US" dirty="0"/>
              <a:t>The question of women is being raised today not only by women but also more and more by men, priests, bishops, cardinals... and also by Pope Francis</a:t>
            </a:r>
          </a:p>
        </p:txBody>
      </p:sp>
    </p:spTree>
    <p:extLst>
      <p:ext uri="{BB962C8B-B14F-4D97-AF65-F5344CB8AC3E}">
        <p14:creationId xmlns:p14="http://schemas.microsoft.com/office/powerpoint/2010/main" val="16702209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100" y="188640"/>
            <a:ext cx="7499350" cy="1143000"/>
          </a:xfrm>
        </p:spPr>
        <p:txBody>
          <a:bodyPr>
            <a:normAutofit fontScale="90000"/>
          </a:bodyPr>
          <a:lstStyle/>
          <a:p>
            <a:r>
              <a:rPr lang="fr-FR" dirty="0" err="1" smtClean="0"/>
              <a:t>Purpose</a:t>
            </a:r>
            <a:r>
              <a:rPr lang="fr-FR" dirty="0" smtClean="0"/>
              <a:t> of the </a:t>
            </a:r>
            <a:r>
              <a:rPr lang="fr-FR" dirty="0" err="1" smtClean="0"/>
              <a:t>next</a:t>
            </a:r>
            <a:r>
              <a:rPr lang="fr-FR" dirty="0" smtClean="0"/>
              <a:t> </a:t>
            </a:r>
            <a:r>
              <a:rPr lang="fr-FR" dirty="0" err="1" smtClean="0"/>
              <a:t>synod</a:t>
            </a:r>
            <a:r>
              <a:rPr lang="fr-FR" dirty="0" smtClean="0"/>
              <a:t> : </a:t>
            </a:r>
            <a:br>
              <a:rPr lang="fr-FR" dirty="0" smtClean="0"/>
            </a:br>
            <a:r>
              <a:rPr lang="fr-FR" dirty="0" err="1" smtClean="0"/>
              <a:t>walking</a:t>
            </a:r>
            <a:r>
              <a:rPr lang="fr-FR" dirty="0" smtClean="0"/>
              <a:t> </a:t>
            </a:r>
            <a:r>
              <a:rPr lang="fr-FR" dirty="0" err="1" smtClean="0"/>
              <a:t>together</a:t>
            </a:r>
            <a:endParaRPr lang="fr-FR" dirty="0"/>
          </a:p>
        </p:txBody>
      </p:sp>
      <p:sp>
        <p:nvSpPr>
          <p:cNvPr id="3" name="Espace réservé du contenu 2"/>
          <p:cNvSpPr>
            <a:spLocks noGrp="1"/>
          </p:cNvSpPr>
          <p:nvPr>
            <p:ph idx="1"/>
          </p:nvPr>
        </p:nvSpPr>
        <p:spPr>
          <a:xfrm>
            <a:off x="971600" y="1447800"/>
            <a:ext cx="8172400" cy="4800600"/>
          </a:xfrm>
        </p:spPr>
        <p:txBody>
          <a:bodyPr/>
          <a:lstStyle/>
          <a:p>
            <a:r>
              <a:rPr lang="it-IT" dirty="0" smtClean="0"/>
              <a:t>By walking </a:t>
            </a:r>
            <a:r>
              <a:rPr lang="it-IT" dirty="0"/>
              <a:t>together, and together reflecting on the path travelled, </a:t>
            </a:r>
            <a:r>
              <a:rPr lang="it-IT" dirty="0" smtClean="0"/>
              <a:t>experiencing which </a:t>
            </a:r>
            <a:r>
              <a:rPr lang="it-IT" dirty="0"/>
              <a:t>synodal processes can help it </a:t>
            </a:r>
            <a:r>
              <a:rPr lang="it-IT" b="1" dirty="0"/>
              <a:t>to live communion, to achieve participation, to be open to mission. </a:t>
            </a:r>
            <a:endParaRPr lang="it-IT" b="1" dirty="0" smtClean="0"/>
          </a:p>
          <a:p>
            <a:r>
              <a:rPr lang="it-IT" dirty="0" smtClean="0"/>
              <a:t>A walk together </a:t>
            </a:r>
            <a:r>
              <a:rPr lang="it-IT" b="1" dirty="0" smtClean="0"/>
              <a:t>to implement </a:t>
            </a:r>
            <a:r>
              <a:rPr lang="it-IT" b="1" dirty="0"/>
              <a:t>and </a:t>
            </a:r>
            <a:r>
              <a:rPr lang="it-IT" b="1" dirty="0" smtClean="0"/>
              <a:t>manifest the </a:t>
            </a:r>
            <a:r>
              <a:rPr lang="it-IT" b="1" dirty="0"/>
              <a:t>nature of the Church as the People of God on a journey</a:t>
            </a:r>
            <a:r>
              <a:rPr lang="it-IT" dirty="0"/>
              <a:t>, a sign and instrument "of intimate union with God and of the unity of the whole human race" </a:t>
            </a:r>
            <a:r>
              <a:rPr lang="it-IT" dirty="0" smtClean="0"/>
              <a:t>(</a:t>
            </a:r>
            <a:r>
              <a:rPr lang="it-IT" i="1" dirty="0" smtClean="0"/>
              <a:t>LG</a:t>
            </a:r>
            <a:r>
              <a:rPr lang="it-IT" dirty="0" smtClean="0"/>
              <a:t>1</a:t>
            </a:r>
            <a:r>
              <a:rPr lang="it-IT" dirty="0"/>
              <a:t>), in solidarity with whom she walks. </a:t>
            </a:r>
            <a:endParaRPr lang="fr-FR" dirty="0"/>
          </a:p>
          <a:p>
            <a:endParaRPr lang="fr-FR" dirty="0"/>
          </a:p>
        </p:txBody>
      </p:sp>
    </p:spTree>
    <p:extLst>
      <p:ext uri="{BB962C8B-B14F-4D97-AF65-F5344CB8AC3E}">
        <p14:creationId xmlns:p14="http://schemas.microsoft.com/office/powerpoint/2010/main" val="31733702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err="1" smtClean="0"/>
              <a:t>From</a:t>
            </a:r>
            <a:r>
              <a:rPr lang="fr-FR" dirty="0" smtClean="0"/>
              <a:t> the </a:t>
            </a:r>
            <a:r>
              <a:rPr lang="fr-FR" dirty="0" err="1" smtClean="0"/>
              <a:t>event</a:t>
            </a:r>
            <a:r>
              <a:rPr lang="fr-FR" dirty="0" smtClean="0"/>
              <a:t> to the </a:t>
            </a:r>
            <a:r>
              <a:rPr lang="fr-FR" dirty="0" err="1" smtClean="0"/>
              <a:t>process</a:t>
            </a:r>
            <a:endParaRPr lang="en-US" dirty="0"/>
          </a:p>
        </p:txBody>
      </p:sp>
      <p:sp>
        <p:nvSpPr>
          <p:cNvPr id="3" name="Espace réservé du contenu 2"/>
          <p:cNvSpPr>
            <a:spLocks noGrp="1"/>
          </p:cNvSpPr>
          <p:nvPr>
            <p:ph idx="1"/>
          </p:nvPr>
        </p:nvSpPr>
        <p:spPr/>
        <p:txBody>
          <a:bodyPr/>
          <a:lstStyle/>
          <a:p>
            <a:pPr>
              <a:buFont typeface="Wingdings" panose="05000000000000000000" pitchFamily="2" charset="2"/>
              <a:buChar char="Ø"/>
            </a:pPr>
            <a:r>
              <a:rPr lang="fr-FR" dirty="0" smtClean="0"/>
              <a:t>The </a:t>
            </a:r>
            <a:r>
              <a:rPr lang="fr-FR" dirty="0" err="1" smtClean="0"/>
              <a:t>newness</a:t>
            </a:r>
            <a:r>
              <a:rPr lang="fr-FR" dirty="0" smtClean="0"/>
              <a:t> of </a:t>
            </a:r>
            <a:r>
              <a:rPr lang="fr-FR" i="1" dirty="0" err="1" smtClean="0"/>
              <a:t>Episcopalis</a:t>
            </a:r>
            <a:r>
              <a:rPr lang="fr-FR" i="1" dirty="0" smtClean="0"/>
              <a:t> </a:t>
            </a:r>
            <a:r>
              <a:rPr lang="fr-FR" i="1" dirty="0" err="1" smtClean="0"/>
              <a:t>communio</a:t>
            </a:r>
            <a:endParaRPr lang="fr-FR" i="1" dirty="0" smtClean="0"/>
          </a:p>
          <a:p>
            <a:endParaRPr lang="fr-FR" dirty="0"/>
          </a:p>
          <a:p>
            <a:pPr marL="82550" indent="0">
              <a:buNone/>
            </a:pPr>
            <a:r>
              <a:rPr lang="fr-FR" dirty="0" smtClean="0"/>
              <a:t>Art</a:t>
            </a:r>
            <a:r>
              <a:rPr lang="fr-FR" dirty="0"/>
              <a:t>. 4</a:t>
            </a:r>
          </a:p>
          <a:p>
            <a:r>
              <a:rPr lang="en-US" i="1" dirty="0"/>
              <a:t>Phases of the Synod Assembly </a:t>
            </a:r>
            <a:endParaRPr lang="en-US" i="1" dirty="0" smtClean="0"/>
          </a:p>
          <a:p>
            <a:pPr marL="82550" indent="0">
              <a:buNone/>
            </a:pPr>
            <a:r>
              <a:rPr lang="en-US" dirty="0" smtClean="0"/>
              <a:t>Each </a:t>
            </a:r>
            <a:r>
              <a:rPr lang="en-US" dirty="0"/>
              <a:t>Synod Assembly unfolds in a series of </a:t>
            </a:r>
            <a:r>
              <a:rPr lang="en-US" dirty="0" smtClean="0"/>
              <a:t>phases</a:t>
            </a:r>
            <a:r>
              <a:rPr lang="fr-FR" dirty="0" smtClean="0"/>
              <a:t>: </a:t>
            </a:r>
          </a:p>
          <a:p>
            <a:pPr marL="596900" indent="-514350">
              <a:buFont typeface="+mj-lt"/>
              <a:buAutoNum type="arabicPeriod"/>
            </a:pPr>
            <a:r>
              <a:rPr lang="en-US" dirty="0"/>
              <a:t>the preparatory phase </a:t>
            </a:r>
            <a:endParaRPr lang="en-US" dirty="0" smtClean="0"/>
          </a:p>
          <a:p>
            <a:pPr marL="596900" indent="-514350">
              <a:buFont typeface="+mj-lt"/>
              <a:buAutoNum type="arabicPeriod"/>
            </a:pPr>
            <a:r>
              <a:rPr lang="en-US" dirty="0"/>
              <a:t>the discussion phase </a:t>
            </a:r>
            <a:endParaRPr lang="en-US" dirty="0" smtClean="0"/>
          </a:p>
          <a:p>
            <a:pPr marL="596900" indent="-514350">
              <a:buFont typeface="+mj-lt"/>
              <a:buAutoNum type="arabicPeriod"/>
            </a:pPr>
            <a:r>
              <a:rPr lang="en-US" dirty="0"/>
              <a:t>and the implementation </a:t>
            </a:r>
            <a:r>
              <a:rPr lang="en-US" dirty="0" smtClean="0"/>
              <a:t>phase</a:t>
            </a:r>
            <a:r>
              <a:rPr lang="fr-FR" dirty="0" smtClean="0"/>
              <a:t>.</a:t>
            </a:r>
            <a:endParaRPr lang="fr-FR" dirty="0"/>
          </a:p>
          <a:p>
            <a:endParaRPr lang="en-US" dirty="0"/>
          </a:p>
        </p:txBody>
      </p:sp>
    </p:spTree>
    <p:extLst>
      <p:ext uri="{BB962C8B-B14F-4D97-AF65-F5344CB8AC3E}">
        <p14:creationId xmlns:p14="http://schemas.microsoft.com/office/powerpoint/2010/main" val="34461102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The </a:t>
            </a:r>
            <a:r>
              <a:rPr lang="fr-FR" dirty="0" err="1" smtClean="0"/>
              <a:t>process</a:t>
            </a:r>
            <a:r>
              <a:rPr lang="fr-FR" dirty="0" smtClean="0"/>
              <a:t> for the </a:t>
            </a:r>
            <a:r>
              <a:rPr lang="fr-FR" dirty="0" err="1" smtClean="0"/>
              <a:t>next</a:t>
            </a:r>
            <a:r>
              <a:rPr lang="fr-FR" dirty="0" smtClean="0"/>
              <a:t> </a:t>
            </a:r>
            <a:r>
              <a:rPr lang="fr-FR" dirty="0" err="1" smtClean="0"/>
              <a:t>synod</a:t>
            </a:r>
            <a:endParaRPr lang="fr-FR" dirty="0"/>
          </a:p>
        </p:txBody>
      </p:sp>
      <p:sp>
        <p:nvSpPr>
          <p:cNvPr id="3" name="Espace réservé du contenu 2"/>
          <p:cNvSpPr>
            <a:spLocks noGrp="1"/>
          </p:cNvSpPr>
          <p:nvPr>
            <p:ph idx="1"/>
          </p:nvPr>
        </p:nvSpPr>
        <p:spPr/>
        <p:txBody>
          <a:bodyPr/>
          <a:lstStyle/>
          <a:p>
            <a:endParaRPr lang="fr-F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104" y="1844824"/>
            <a:ext cx="951263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83760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The </a:t>
            </a:r>
            <a:r>
              <a:rPr lang="fr-FR" dirty="0" err="1" smtClean="0"/>
              <a:t>process</a:t>
            </a:r>
            <a:r>
              <a:rPr lang="fr-FR" dirty="0" smtClean="0"/>
              <a:t> for the </a:t>
            </a:r>
            <a:r>
              <a:rPr lang="fr-FR" dirty="0" err="1" smtClean="0"/>
              <a:t>next</a:t>
            </a:r>
            <a:r>
              <a:rPr lang="fr-FR" dirty="0" smtClean="0"/>
              <a:t> </a:t>
            </a:r>
            <a:r>
              <a:rPr lang="fr-FR" dirty="0" err="1" smtClean="0"/>
              <a:t>synod</a:t>
            </a:r>
            <a:endParaRPr lang="fr-FR" dirty="0"/>
          </a:p>
        </p:txBody>
      </p:sp>
      <p:sp>
        <p:nvSpPr>
          <p:cNvPr id="3" name="Espace réservé du contenu 2"/>
          <p:cNvSpPr>
            <a:spLocks noGrp="1"/>
          </p:cNvSpPr>
          <p:nvPr>
            <p:ph idx="1"/>
          </p:nvPr>
        </p:nvSpPr>
        <p:spPr/>
        <p:txBody>
          <a:bodyPr/>
          <a:lstStyle/>
          <a:p>
            <a:endParaRPr lang="fr-F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08" y="-27384"/>
            <a:ext cx="16543707" cy="864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66355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The </a:t>
            </a:r>
            <a:r>
              <a:rPr lang="fr-FR" dirty="0" err="1" smtClean="0"/>
              <a:t>process</a:t>
            </a:r>
            <a:r>
              <a:rPr lang="fr-FR" dirty="0" smtClean="0"/>
              <a:t> for the </a:t>
            </a:r>
            <a:r>
              <a:rPr lang="fr-FR" dirty="0" err="1" smtClean="0"/>
              <a:t>next</a:t>
            </a:r>
            <a:r>
              <a:rPr lang="fr-FR" dirty="0" smtClean="0"/>
              <a:t> </a:t>
            </a:r>
            <a:r>
              <a:rPr lang="fr-FR" dirty="0" err="1" smtClean="0"/>
              <a:t>synod</a:t>
            </a:r>
            <a:endParaRPr lang="fr-FR" dirty="0"/>
          </a:p>
        </p:txBody>
      </p:sp>
      <p:sp>
        <p:nvSpPr>
          <p:cNvPr id="3" name="Espace réservé du contenu 2"/>
          <p:cNvSpPr>
            <a:spLocks noGrp="1"/>
          </p:cNvSpPr>
          <p:nvPr>
            <p:ph idx="1"/>
          </p:nvPr>
        </p:nvSpPr>
        <p:spPr/>
        <p:txBody>
          <a:bodyPr/>
          <a:lstStyle/>
          <a:p>
            <a:endParaRPr lang="fr-F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9139" y="-27384"/>
            <a:ext cx="16543707" cy="864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01568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Under the </a:t>
            </a:r>
            <a:r>
              <a:rPr lang="fr-FR" dirty="0" err="1" smtClean="0"/>
              <a:t>agency</a:t>
            </a:r>
            <a:r>
              <a:rPr lang="fr-FR" dirty="0" smtClean="0"/>
              <a:t> of the Spirit</a:t>
            </a:r>
            <a:endParaRPr lang="en-US" dirty="0"/>
          </a:p>
        </p:txBody>
      </p:sp>
      <p:sp>
        <p:nvSpPr>
          <p:cNvPr id="38915" name="Espace réservé du contenu 2"/>
          <p:cNvSpPr>
            <a:spLocks noGrp="1"/>
          </p:cNvSpPr>
          <p:nvPr>
            <p:ph idx="1"/>
          </p:nvPr>
        </p:nvSpPr>
        <p:spPr/>
        <p:txBody>
          <a:bodyPr/>
          <a:lstStyle/>
          <a:p>
            <a:r>
              <a:rPr lang="fr-FR" altLang="en-US" dirty="0" smtClean="0"/>
              <a:t>EC 7 </a:t>
            </a:r>
            <a:r>
              <a:rPr lang="fr-CA" altLang="en-US" dirty="0" smtClean="0"/>
              <a:t>« </a:t>
            </a:r>
            <a:r>
              <a:rPr lang="en-US" dirty="0"/>
              <a:t>In the Church the purpose of any collegial body, whether consultative or deliberative, is always </a:t>
            </a:r>
            <a:r>
              <a:rPr lang="en-US" b="1" dirty="0"/>
              <a:t>the search for truth or the good of the Church</a:t>
            </a:r>
            <a:r>
              <a:rPr lang="en-US" dirty="0"/>
              <a:t>. When it is therefore a question involving the faith itself, the </a:t>
            </a:r>
            <a:r>
              <a:rPr lang="en-US" i="1" dirty="0"/>
              <a:t>consensus ecclesiae</a:t>
            </a:r>
            <a:r>
              <a:rPr lang="en-US" dirty="0"/>
              <a:t> is not determined by the tallying of votes, but is </a:t>
            </a:r>
            <a:r>
              <a:rPr lang="en-US" b="1" dirty="0"/>
              <a:t>the outcome of the working of the Spirit,</a:t>
            </a:r>
            <a:r>
              <a:rPr lang="en-US" dirty="0"/>
              <a:t> the soul of the one Church of Christ</a:t>
            </a:r>
            <a:r>
              <a:rPr lang="en-US" dirty="0" smtClean="0"/>
              <a:t>” </a:t>
            </a:r>
            <a:r>
              <a:rPr lang="fr-CA" altLang="en-US" dirty="0" smtClean="0"/>
              <a:t>» </a:t>
            </a:r>
            <a:endParaRPr lang="en-US" altLang="en-US" dirty="0" smtClean="0"/>
          </a:p>
        </p:txBody>
      </p:sp>
    </p:spTree>
    <p:extLst>
      <p:ext uri="{BB962C8B-B14F-4D97-AF65-F5344CB8AC3E}">
        <p14:creationId xmlns:p14="http://schemas.microsoft.com/office/powerpoint/2010/main" val="4082249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en-US" dirty="0"/>
              <a:t>Bringing </a:t>
            </a:r>
            <a:r>
              <a:rPr lang="en-US" dirty="0" err="1"/>
              <a:t>synodal</a:t>
            </a:r>
            <a:r>
              <a:rPr lang="en-US" dirty="0"/>
              <a:t> institutions to life</a:t>
            </a:r>
          </a:p>
        </p:txBody>
      </p:sp>
      <p:sp>
        <p:nvSpPr>
          <p:cNvPr id="3" name="Espace réservé du contenu 2"/>
          <p:cNvSpPr>
            <a:spLocks noGrp="1"/>
          </p:cNvSpPr>
          <p:nvPr>
            <p:ph idx="1"/>
          </p:nvPr>
        </p:nvSpPr>
        <p:spPr/>
        <p:txBody>
          <a:bodyPr/>
          <a:lstStyle/>
          <a:p>
            <a:pPr>
              <a:defRPr/>
            </a:pPr>
            <a:r>
              <a:rPr lang="en-US" dirty="0"/>
              <a:t>the Synod of Bishops or the Diocesan Synod</a:t>
            </a:r>
          </a:p>
          <a:p>
            <a:pPr>
              <a:defRPr/>
            </a:pPr>
            <a:r>
              <a:rPr lang="en-US" dirty="0"/>
              <a:t>a diocesan or parish pastoral council, a </a:t>
            </a:r>
            <a:r>
              <a:rPr lang="en-US" dirty="0" err="1"/>
              <a:t>presbyteral</a:t>
            </a:r>
            <a:r>
              <a:rPr lang="en-US" dirty="0"/>
              <a:t> council </a:t>
            </a:r>
          </a:p>
          <a:p>
            <a:pPr>
              <a:defRPr/>
            </a:pPr>
            <a:r>
              <a:rPr lang="en-US" i="1" dirty="0"/>
              <a:t>a local, provincial or general chapter for religious communities</a:t>
            </a:r>
          </a:p>
          <a:p>
            <a:pPr>
              <a:defRPr/>
            </a:pPr>
            <a:r>
              <a:rPr lang="en-US" i="1" dirty="0"/>
              <a:t>General assemblies and councils of Church movements </a:t>
            </a:r>
          </a:p>
          <a:p>
            <a:pPr marL="82550" indent="0">
              <a:buFont typeface="Wingdings 2" pitchFamily="18" charset="2"/>
              <a:buNone/>
              <a:defRPr/>
            </a:pPr>
            <a:endParaRPr lang="fr-FR" i="1" dirty="0" smtClean="0"/>
          </a:p>
          <a:p>
            <a:pPr>
              <a:buFont typeface="Wingdings" panose="05000000000000000000" pitchFamily="2" charset="2"/>
              <a:buChar char="Ø"/>
              <a:defRPr/>
            </a:pPr>
            <a:r>
              <a:rPr lang="fr-FR" dirty="0" err="1"/>
              <a:t>Synodality</a:t>
            </a:r>
            <a:r>
              <a:rPr lang="fr-FR" dirty="0"/>
              <a:t> </a:t>
            </a:r>
            <a:r>
              <a:rPr lang="fr-FR" dirty="0" err="1"/>
              <a:t>requires</a:t>
            </a:r>
            <a:r>
              <a:rPr lang="fr-FR" dirty="0"/>
              <a:t> meeting</a:t>
            </a:r>
            <a:endParaRPr lang="en-US" i="1" dirty="0"/>
          </a:p>
        </p:txBody>
      </p:sp>
    </p:spTree>
    <p:extLst>
      <p:ext uri="{BB962C8B-B14F-4D97-AF65-F5344CB8AC3E}">
        <p14:creationId xmlns:p14="http://schemas.microsoft.com/office/powerpoint/2010/main" val="24053950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171400"/>
            <a:ext cx="7499350" cy="1143000"/>
          </a:xfrm>
        </p:spPr>
        <p:txBody>
          <a:bodyPr>
            <a:normAutofit fontScale="90000"/>
          </a:bodyPr>
          <a:lstStyle/>
          <a:p>
            <a:r>
              <a:rPr lang="fr-FR" dirty="0" smtClean="0"/>
              <a:t>To </a:t>
            </a:r>
            <a:r>
              <a:rPr lang="fr-FR" dirty="0" err="1" smtClean="0"/>
              <a:t>be</a:t>
            </a:r>
            <a:r>
              <a:rPr lang="fr-FR" dirty="0" smtClean="0"/>
              <a:t> part of the synodal </a:t>
            </a:r>
            <a:r>
              <a:rPr lang="fr-FR" dirty="0" err="1" smtClean="0"/>
              <a:t>process</a:t>
            </a:r>
            <a:endParaRPr lang="fr-FR" dirty="0"/>
          </a:p>
        </p:txBody>
      </p:sp>
      <p:sp>
        <p:nvSpPr>
          <p:cNvPr id="3" name="Espace réservé du contenu 2"/>
          <p:cNvSpPr>
            <a:spLocks noGrp="1"/>
          </p:cNvSpPr>
          <p:nvPr>
            <p:ph idx="1"/>
          </p:nvPr>
        </p:nvSpPr>
        <p:spPr>
          <a:xfrm>
            <a:off x="971600" y="980728"/>
            <a:ext cx="7962850" cy="4800600"/>
          </a:xfrm>
        </p:spPr>
        <p:txBody>
          <a:bodyPr/>
          <a:lstStyle/>
          <a:p>
            <a:r>
              <a:rPr lang="fr-FR" dirty="0" smtClean="0"/>
              <a:t>To </a:t>
            </a:r>
            <a:r>
              <a:rPr lang="fr-FR" dirty="0" err="1" smtClean="0"/>
              <a:t>promote</a:t>
            </a:r>
            <a:r>
              <a:rPr lang="fr-FR" dirty="0" smtClean="0"/>
              <a:t> and support </a:t>
            </a:r>
            <a:r>
              <a:rPr lang="fr-FR" dirty="0" err="1" smtClean="0"/>
              <a:t>it</a:t>
            </a:r>
            <a:r>
              <a:rPr lang="fr-FR" dirty="0" smtClean="0"/>
              <a:t> </a:t>
            </a:r>
          </a:p>
          <a:p>
            <a:r>
              <a:rPr lang="fr-FR" dirty="0" smtClean="0"/>
              <a:t>To </a:t>
            </a:r>
            <a:r>
              <a:rPr lang="fr-FR" dirty="0" err="1" smtClean="0"/>
              <a:t>name</a:t>
            </a:r>
            <a:r>
              <a:rPr lang="fr-FR" dirty="0" smtClean="0"/>
              <a:t> a </a:t>
            </a:r>
            <a:r>
              <a:rPr lang="fr-FR" dirty="0" err="1" smtClean="0"/>
              <a:t>referent</a:t>
            </a:r>
            <a:r>
              <a:rPr lang="fr-FR" dirty="0" smtClean="0"/>
              <a:t>/contact </a:t>
            </a:r>
            <a:r>
              <a:rPr lang="fr-FR" dirty="0" err="1" smtClean="0"/>
              <a:t>person</a:t>
            </a:r>
            <a:r>
              <a:rPr lang="fr-FR" dirty="0" smtClean="0"/>
              <a:t> </a:t>
            </a:r>
          </a:p>
          <a:p>
            <a:r>
              <a:rPr lang="fr-FR" dirty="0" smtClean="0"/>
              <a:t>To </a:t>
            </a:r>
            <a:r>
              <a:rPr lang="fr-FR" dirty="0" err="1" smtClean="0"/>
              <a:t>share</a:t>
            </a:r>
            <a:r>
              <a:rPr lang="fr-FR" dirty="0" smtClean="0"/>
              <a:t> best practices of </a:t>
            </a:r>
            <a:r>
              <a:rPr lang="fr-FR" dirty="0" err="1" smtClean="0"/>
              <a:t>discernment</a:t>
            </a:r>
            <a:r>
              <a:rPr lang="fr-FR" dirty="0" smtClean="0"/>
              <a:t> in </a:t>
            </a:r>
            <a:r>
              <a:rPr lang="fr-FR" dirty="0" err="1" smtClean="0"/>
              <a:t>common</a:t>
            </a:r>
            <a:r>
              <a:rPr lang="fr-FR" dirty="0" smtClean="0"/>
              <a:t>,</a:t>
            </a:r>
          </a:p>
          <a:p>
            <a:r>
              <a:rPr lang="fr-FR" dirty="0" smtClean="0"/>
              <a:t>To </a:t>
            </a:r>
            <a:r>
              <a:rPr lang="fr-FR" dirty="0" err="1" smtClean="0"/>
              <a:t>contribute</a:t>
            </a:r>
            <a:r>
              <a:rPr lang="fr-FR" dirty="0" smtClean="0"/>
              <a:t> to a </a:t>
            </a:r>
            <a:r>
              <a:rPr lang="fr-FR" dirty="0" err="1" smtClean="0"/>
              <a:t>spirituality</a:t>
            </a:r>
            <a:r>
              <a:rPr lang="fr-FR" dirty="0" smtClean="0"/>
              <a:t> of </a:t>
            </a:r>
            <a:r>
              <a:rPr lang="fr-FR" dirty="0" err="1" smtClean="0"/>
              <a:t>synodality</a:t>
            </a:r>
            <a:endParaRPr lang="fr-FR" dirty="0" smtClean="0"/>
          </a:p>
          <a:p>
            <a:r>
              <a:rPr lang="fr-FR" dirty="0" smtClean="0"/>
              <a:t>To train people to discernement and </a:t>
            </a:r>
            <a:r>
              <a:rPr lang="fr-FR" dirty="0" err="1" smtClean="0"/>
              <a:t>synodality</a:t>
            </a:r>
            <a:endParaRPr lang="fr-FR" dirty="0" smtClean="0"/>
          </a:p>
          <a:p>
            <a:r>
              <a:rPr lang="fr-FR" dirty="0" smtClean="0"/>
              <a:t>To </a:t>
            </a:r>
            <a:r>
              <a:rPr lang="fr-FR" dirty="0" err="1" smtClean="0"/>
              <a:t>foster</a:t>
            </a:r>
            <a:r>
              <a:rPr lang="fr-FR" dirty="0" smtClean="0"/>
              <a:t> a collaboration </a:t>
            </a:r>
            <a:r>
              <a:rPr lang="fr-FR" dirty="0" err="1" smtClean="0"/>
              <a:t>with</a:t>
            </a:r>
            <a:r>
              <a:rPr lang="fr-FR" dirty="0" smtClean="0"/>
              <a:t> </a:t>
            </a:r>
            <a:r>
              <a:rPr lang="fr-FR" dirty="0" err="1" smtClean="0"/>
              <a:t>pastors</a:t>
            </a:r>
            <a:r>
              <a:rPr lang="fr-FR" dirty="0" smtClean="0"/>
              <a:t> </a:t>
            </a:r>
          </a:p>
          <a:p>
            <a:r>
              <a:rPr lang="fr-FR" dirty="0" smtClean="0"/>
              <a:t>To </a:t>
            </a:r>
            <a:r>
              <a:rPr lang="fr-FR" dirty="0" err="1" smtClean="0"/>
              <a:t>bring</a:t>
            </a:r>
            <a:r>
              <a:rPr lang="fr-FR" dirty="0" smtClean="0"/>
              <a:t> the </a:t>
            </a:r>
            <a:r>
              <a:rPr lang="fr-FR" dirty="0" err="1" smtClean="0"/>
              <a:t>voices</a:t>
            </a:r>
            <a:r>
              <a:rPr lang="fr-FR" dirty="0" smtClean="0"/>
              <a:t> of </a:t>
            </a:r>
            <a:r>
              <a:rPr lang="fr-FR" dirty="0" smtClean="0"/>
              <a:t>all, </a:t>
            </a:r>
            <a:r>
              <a:rPr lang="fr-FR" dirty="0" err="1" smtClean="0"/>
              <a:t>especially</a:t>
            </a:r>
            <a:r>
              <a:rPr lang="fr-FR" dirty="0" smtClean="0"/>
              <a:t> </a:t>
            </a:r>
            <a:r>
              <a:rPr lang="fr-FR" dirty="0" err="1" smtClean="0"/>
              <a:t>women</a:t>
            </a:r>
            <a:r>
              <a:rPr lang="fr-FR" dirty="0" smtClean="0"/>
              <a:t>, </a:t>
            </a:r>
            <a:r>
              <a:rPr lang="fr-FR" dirty="0" err="1" smtClean="0"/>
              <a:t>youth</a:t>
            </a:r>
            <a:r>
              <a:rPr lang="fr-FR" dirty="0" smtClean="0"/>
              <a:t>, </a:t>
            </a:r>
            <a:r>
              <a:rPr lang="fr-FR" dirty="0" err="1" smtClean="0"/>
              <a:t>children</a:t>
            </a:r>
            <a:r>
              <a:rPr lang="fr-FR" dirty="0" smtClean="0"/>
              <a:t>, </a:t>
            </a:r>
            <a:r>
              <a:rPr lang="fr-FR" dirty="0" err="1" smtClean="0"/>
              <a:t>poors</a:t>
            </a:r>
            <a:endParaRPr lang="fr-FR" dirty="0"/>
          </a:p>
        </p:txBody>
      </p:sp>
    </p:spTree>
    <p:extLst>
      <p:ext uri="{BB962C8B-B14F-4D97-AF65-F5344CB8AC3E}">
        <p14:creationId xmlns:p14="http://schemas.microsoft.com/office/powerpoint/2010/main" val="13001712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350" y="114300"/>
            <a:ext cx="7499350" cy="1392238"/>
          </a:xfrm>
        </p:spPr>
        <p:txBody>
          <a:bodyPr/>
          <a:lstStyle/>
          <a:p>
            <a:pPr>
              <a:defRPr/>
            </a:pPr>
            <a:r>
              <a:rPr lang="fr-FR" dirty="0" err="1" smtClean="0"/>
              <a:t>Synodality</a:t>
            </a:r>
            <a:r>
              <a:rPr lang="fr-FR" dirty="0" smtClean="0"/>
              <a:t> as an art</a:t>
            </a:r>
            <a:br>
              <a:rPr lang="fr-FR" dirty="0" smtClean="0"/>
            </a:br>
            <a:r>
              <a:rPr lang="fr-FR" sz="2200" dirty="0" smtClean="0"/>
              <a:t>The art of the </a:t>
            </a:r>
            <a:r>
              <a:rPr lang="fr-FR" sz="2200" dirty="0" err="1" smtClean="0"/>
              <a:t>mosaïc</a:t>
            </a:r>
            <a:r>
              <a:rPr lang="fr-FR" sz="2200" dirty="0"/>
              <a:t> </a:t>
            </a:r>
            <a:r>
              <a:rPr lang="fr-FR" sz="2200" dirty="0" smtClean="0"/>
              <a:t>- A </a:t>
            </a:r>
            <a:r>
              <a:rPr lang="fr-FR" sz="2200" dirty="0" err="1" smtClean="0"/>
              <a:t>poetic</a:t>
            </a:r>
            <a:r>
              <a:rPr lang="fr-FR" sz="2200" dirty="0" smtClean="0"/>
              <a:t> vision of </a:t>
            </a:r>
            <a:r>
              <a:rPr lang="fr-FR" sz="2200" dirty="0" err="1" smtClean="0"/>
              <a:t>synodality</a:t>
            </a:r>
            <a:endParaRPr lang="en-US" sz="2200" dirty="0"/>
          </a:p>
        </p:txBody>
      </p:sp>
      <p:sp>
        <p:nvSpPr>
          <p:cNvPr id="74755" name="Espace réservé du contenu 3"/>
          <p:cNvSpPr>
            <a:spLocks noGrp="1"/>
          </p:cNvSpPr>
          <p:nvPr>
            <p:ph idx="1"/>
          </p:nvPr>
        </p:nvSpPr>
        <p:spPr/>
        <p:txBody>
          <a:bodyPr/>
          <a:lstStyle/>
          <a:p>
            <a:endParaRPr lang="en-US" altLang="en-US" smtClean="0"/>
          </a:p>
        </p:txBody>
      </p:sp>
      <p:pic>
        <p:nvPicPr>
          <p:cNvPr id="74756" name="Picture 11" descr="https://lnx.centroaletti.com/wp-content/uploads/2006/05/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550" y="1506538"/>
            <a:ext cx="7124700" cy="535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04836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fr-FR" dirty="0" smtClean="0"/>
              <a:t>The </a:t>
            </a:r>
            <a:r>
              <a:rPr lang="fr-FR" dirty="0" err="1" smtClean="0"/>
              <a:t>need</a:t>
            </a:r>
            <a:r>
              <a:rPr lang="fr-FR" dirty="0" smtClean="0"/>
              <a:t> to </a:t>
            </a:r>
            <a:r>
              <a:rPr lang="fr-FR" dirty="0" err="1" smtClean="0"/>
              <a:t>inculturate</a:t>
            </a:r>
            <a:r>
              <a:rPr lang="fr-FR" dirty="0" smtClean="0"/>
              <a:t> </a:t>
            </a:r>
            <a:r>
              <a:rPr lang="fr-FR" dirty="0" err="1" smtClean="0"/>
              <a:t>synodality</a:t>
            </a:r>
            <a:endParaRPr lang="en-US" dirty="0"/>
          </a:p>
        </p:txBody>
      </p:sp>
      <p:sp>
        <p:nvSpPr>
          <p:cNvPr id="72707" name="Espace réservé du contenu 2"/>
          <p:cNvSpPr>
            <a:spLocks noGrp="1"/>
          </p:cNvSpPr>
          <p:nvPr>
            <p:ph idx="1"/>
          </p:nvPr>
        </p:nvSpPr>
        <p:spPr/>
        <p:txBody>
          <a:bodyPr/>
          <a:lstStyle/>
          <a:p>
            <a:r>
              <a:rPr lang="fr-FR" altLang="en-US" smtClean="0"/>
              <a:t>Interaction between synodality and a socio-political culture</a:t>
            </a:r>
          </a:p>
          <a:p>
            <a:r>
              <a:rPr lang="fr-FR" altLang="en-US" smtClean="0"/>
              <a:t>No unique way or process, no unique technique, pedagogy or practice for synodality</a:t>
            </a:r>
          </a:p>
          <a:p>
            <a:r>
              <a:rPr lang="fr-FR" altLang="en-US" smtClean="0"/>
              <a:t>Each local church, organization, community… has its own culture/charism/spirituality and has to discern how to implement synodality</a:t>
            </a:r>
            <a:endParaRPr lang="en-US" altLang="en-US" smtClean="0"/>
          </a:p>
        </p:txBody>
      </p:sp>
    </p:spTree>
    <p:extLst>
      <p:ext uri="{BB962C8B-B14F-4D97-AF65-F5344CB8AC3E}">
        <p14:creationId xmlns:p14="http://schemas.microsoft.com/office/powerpoint/2010/main" val="2454840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smtClean="0"/>
              <a:t>Called</a:t>
            </a:r>
            <a:r>
              <a:rPr lang="fr-FR" dirty="0" smtClean="0"/>
              <a:t> to </a:t>
            </a:r>
            <a:r>
              <a:rPr lang="fr-FR" dirty="0" err="1" smtClean="0"/>
              <a:t>become</a:t>
            </a:r>
            <a:r>
              <a:rPr lang="fr-FR" dirty="0" smtClean="0"/>
              <a:t> a synodal </a:t>
            </a:r>
            <a:r>
              <a:rPr lang="fr-FR" dirty="0" err="1" smtClean="0"/>
              <a:t>church</a:t>
            </a:r>
            <a:r>
              <a:rPr lang="fr-FR" dirty="0" smtClean="0"/>
              <a:t> to serve the world</a:t>
            </a:r>
            <a:endParaRPr lang="fr-FR" dirty="0"/>
          </a:p>
        </p:txBody>
      </p:sp>
      <p:sp>
        <p:nvSpPr>
          <p:cNvPr id="3" name="Espace réservé du contenu 2"/>
          <p:cNvSpPr>
            <a:spLocks noGrp="1"/>
          </p:cNvSpPr>
          <p:nvPr>
            <p:ph idx="1"/>
          </p:nvPr>
        </p:nvSpPr>
        <p:spPr>
          <a:xfrm>
            <a:off x="1331640" y="1844824"/>
            <a:ext cx="7499350" cy="4800600"/>
          </a:xfrm>
        </p:spPr>
        <p:txBody>
          <a:bodyPr/>
          <a:lstStyle/>
          <a:p>
            <a:pPr marL="82550" indent="0">
              <a:buNone/>
            </a:pPr>
            <a:r>
              <a:rPr lang="fr-FR" dirty="0" smtClean="0"/>
              <a:t>« A Church </a:t>
            </a:r>
            <a:r>
              <a:rPr lang="fr-FR" dirty="0" err="1" smtClean="0"/>
              <a:t>constitutively</a:t>
            </a:r>
            <a:r>
              <a:rPr lang="fr-FR" dirty="0" smtClean="0"/>
              <a:t> synodal »</a:t>
            </a:r>
            <a:endParaRPr lang="fr-FR" dirty="0"/>
          </a:p>
        </p:txBody>
      </p:sp>
      <p:pic>
        <p:nvPicPr>
          <p:cNvPr id="5" name="Picture 2" descr="C:\Users\nathalie.becquart\Desktop\Photos synode\A côtes\IMG-20181016-WA0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2636912"/>
            <a:ext cx="5040560" cy="378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7234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100" y="115888"/>
            <a:ext cx="7499350" cy="1143000"/>
          </a:xfrm>
        </p:spPr>
        <p:txBody>
          <a:bodyPr/>
          <a:lstStyle/>
          <a:p>
            <a:pPr eaLnBrk="1" fontAlgn="auto" hangingPunct="1">
              <a:spcAft>
                <a:spcPts val="0"/>
              </a:spcAft>
              <a:defRPr/>
            </a:pPr>
            <a:r>
              <a:rPr lang="fr-FR" dirty="0" err="1" smtClean="0">
                <a:solidFill>
                  <a:schemeClr val="tx2">
                    <a:satMod val="130000"/>
                  </a:schemeClr>
                </a:solidFill>
              </a:rPr>
              <a:t>References</a:t>
            </a:r>
            <a:endParaRPr lang="fr-FR" dirty="0">
              <a:solidFill>
                <a:schemeClr val="tx2">
                  <a:satMod val="130000"/>
                </a:schemeClr>
              </a:solidFill>
            </a:endParaRPr>
          </a:p>
        </p:txBody>
      </p:sp>
      <p:sp>
        <p:nvSpPr>
          <p:cNvPr id="3" name="Espace réservé du contenu 2"/>
          <p:cNvSpPr>
            <a:spLocks noGrp="1"/>
          </p:cNvSpPr>
          <p:nvPr>
            <p:ph idx="1"/>
          </p:nvPr>
        </p:nvSpPr>
        <p:spPr>
          <a:xfrm>
            <a:off x="1116013" y="1196975"/>
            <a:ext cx="8027987" cy="6013450"/>
          </a:xfrm>
        </p:spPr>
        <p:txBody>
          <a:bodyPr>
            <a:normAutofit fontScale="92500" lnSpcReduction="10000"/>
          </a:bodyPr>
          <a:lstStyle/>
          <a:p>
            <a:pPr marL="365760" indent="-283464" eaLnBrk="1" fontAlgn="auto" hangingPunct="1">
              <a:spcAft>
                <a:spcPts val="0"/>
              </a:spcAft>
              <a:buFont typeface="Wingdings 2"/>
              <a:buChar char=""/>
              <a:defRPr/>
            </a:pPr>
            <a:r>
              <a:rPr lang="fr-FR" b="1" dirty="0" smtClean="0"/>
              <a:t>All documents on the official </a:t>
            </a:r>
            <a:r>
              <a:rPr lang="fr-FR" b="1" dirty="0" err="1" smtClean="0"/>
              <a:t>website</a:t>
            </a:r>
            <a:r>
              <a:rPr lang="fr-FR" b="1" dirty="0" smtClean="0"/>
              <a:t> of the </a:t>
            </a:r>
            <a:r>
              <a:rPr lang="fr-FR" b="1" dirty="0" err="1" smtClean="0"/>
              <a:t>synod</a:t>
            </a:r>
            <a:r>
              <a:rPr lang="fr-FR" b="1" dirty="0" smtClean="0"/>
              <a:t> </a:t>
            </a:r>
            <a:r>
              <a:rPr lang="fr-FR" b="1" dirty="0" smtClean="0">
                <a:hlinkClick r:id="rId3"/>
              </a:rPr>
              <a:t>http</a:t>
            </a:r>
            <a:r>
              <a:rPr lang="fr-FR" b="1" dirty="0">
                <a:hlinkClick r:id="rId3"/>
              </a:rPr>
              <a:t>://</a:t>
            </a:r>
            <a:r>
              <a:rPr lang="fr-FR" b="1" dirty="0" smtClean="0">
                <a:hlinkClick r:id="rId3"/>
              </a:rPr>
              <a:t>www.synod2018.va/</a:t>
            </a:r>
            <a:endParaRPr lang="fr-FR" b="1" dirty="0"/>
          </a:p>
          <a:p>
            <a:pPr marL="82296" indent="0" eaLnBrk="1" fontAlgn="auto" hangingPunct="1">
              <a:spcAft>
                <a:spcPts val="0"/>
              </a:spcAft>
              <a:buFont typeface="Wingdings 2"/>
              <a:buNone/>
              <a:defRPr/>
            </a:pPr>
            <a:endParaRPr lang="fr-FR" dirty="0" smtClean="0"/>
          </a:p>
          <a:p>
            <a:pPr marL="365760" indent="-283464" eaLnBrk="1" fontAlgn="auto" hangingPunct="1">
              <a:spcAft>
                <a:spcPts val="0"/>
              </a:spcAft>
              <a:buFont typeface="Wingdings 2"/>
              <a:buChar char=""/>
              <a:defRPr/>
            </a:pPr>
            <a:r>
              <a:rPr lang="fr-FR" b="1" dirty="0" smtClean="0"/>
              <a:t>Key Documents on </a:t>
            </a:r>
            <a:r>
              <a:rPr lang="fr-FR" b="1" dirty="0" err="1" smtClean="0"/>
              <a:t>Sinodality</a:t>
            </a:r>
            <a:endParaRPr lang="fr-FR" b="1" dirty="0" smtClean="0"/>
          </a:p>
          <a:p>
            <a:pPr marL="640080" lvl="1" indent="-237744" eaLnBrk="1" fontAlgn="auto" hangingPunct="1">
              <a:spcAft>
                <a:spcPts val="0"/>
              </a:spcAft>
              <a:buFont typeface="Verdana"/>
              <a:buChar char="◦"/>
              <a:defRPr/>
            </a:pPr>
            <a:r>
              <a:rPr lang="fr-FR" sz="2300" dirty="0" smtClean="0"/>
              <a:t>A key short </a:t>
            </a:r>
            <a:r>
              <a:rPr lang="fr-FR" sz="2300" dirty="0" err="1" smtClean="0"/>
              <a:t>text</a:t>
            </a:r>
            <a:r>
              <a:rPr lang="fr-FR" sz="2300" dirty="0" smtClean="0"/>
              <a:t> of Pope Francis </a:t>
            </a:r>
            <a:r>
              <a:rPr lang="fr-FR" sz="2300" dirty="0" err="1" smtClean="0"/>
              <a:t>Oct</a:t>
            </a:r>
            <a:r>
              <a:rPr lang="fr-FR" sz="2300" dirty="0" smtClean="0"/>
              <a:t> 2015 </a:t>
            </a:r>
            <a:r>
              <a:rPr lang="fr-FR" sz="2300" u="sng" dirty="0" smtClean="0">
                <a:hlinkClick r:id="rId4"/>
              </a:rPr>
              <a:t>http://w2.vatican.va/content/francesco/en/speeches/2015/october/documents/papa-francesco_20151017_50-anniversario-sinodo.html</a:t>
            </a:r>
            <a:endParaRPr lang="fr-FR" sz="2300" dirty="0" smtClean="0"/>
          </a:p>
          <a:p>
            <a:pPr marL="640080" lvl="1" indent="-237744" eaLnBrk="1" fontAlgn="auto" hangingPunct="1">
              <a:spcAft>
                <a:spcPts val="0"/>
              </a:spcAft>
              <a:buFont typeface="Verdana"/>
              <a:buChar char="◦"/>
              <a:defRPr/>
            </a:pPr>
            <a:r>
              <a:rPr lang="fr-FR" sz="2300" dirty="0" smtClean="0"/>
              <a:t>For </a:t>
            </a:r>
            <a:r>
              <a:rPr lang="fr-FR" sz="2300" dirty="0"/>
              <a:t>a </a:t>
            </a:r>
            <a:r>
              <a:rPr lang="fr-FR" sz="2300" dirty="0" err="1"/>
              <a:t>deeper</a:t>
            </a:r>
            <a:r>
              <a:rPr lang="fr-FR" sz="2300" dirty="0"/>
              <a:t> exploration a new document of the International </a:t>
            </a:r>
            <a:r>
              <a:rPr lang="fr-FR" sz="2300" dirty="0" err="1"/>
              <a:t>theological</a:t>
            </a:r>
            <a:r>
              <a:rPr lang="fr-FR" sz="2300" dirty="0"/>
              <a:t> commission March 2018 </a:t>
            </a:r>
            <a:r>
              <a:rPr lang="fr-FR" sz="2300" u="sng" dirty="0">
                <a:hlinkClick r:id="rId5"/>
              </a:rPr>
              <a:t>http://</a:t>
            </a:r>
            <a:r>
              <a:rPr lang="fr-FR" sz="2300" u="sng" dirty="0" smtClean="0">
                <a:hlinkClick r:id="rId5"/>
              </a:rPr>
              <a:t>www.vatican.va/roman_curia/congregations/cfaith/cti_documents/rc_cti_20180302_sinodalita_en.html</a:t>
            </a:r>
            <a:endParaRPr lang="fr-FR" sz="2300" dirty="0"/>
          </a:p>
          <a:p>
            <a:pPr marL="640080" lvl="1" indent="-237744" eaLnBrk="1" fontAlgn="auto" hangingPunct="1">
              <a:spcAft>
                <a:spcPts val="0"/>
              </a:spcAft>
              <a:buFont typeface="Verdana"/>
              <a:buChar char="◦"/>
              <a:defRPr/>
            </a:pPr>
            <a:r>
              <a:rPr lang="fr-FR" sz="2300" dirty="0" smtClean="0"/>
              <a:t>New </a:t>
            </a:r>
            <a:r>
              <a:rPr lang="fr-FR" sz="2300" dirty="0" err="1"/>
              <a:t>Apostolic</a:t>
            </a:r>
            <a:r>
              <a:rPr lang="fr-FR" sz="2300" dirty="0"/>
              <a:t> Constitution on the </a:t>
            </a:r>
            <a:r>
              <a:rPr lang="fr-FR" sz="2300" dirty="0" err="1"/>
              <a:t>synod</a:t>
            </a:r>
            <a:r>
              <a:rPr lang="fr-FR" sz="2300" dirty="0"/>
              <a:t> of bishops Sept 2018 </a:t>
            </a:r>
            <a:r>
              <a:rPr lang="fr-FR" sz="2300" u="sng" dirty="0">
                <a:hlinkClick r:id="rId6"/>
              </a:rPr>
              <a:t>http://w2.vatican.va/content/francesco/en/apost_constitutions/documents/papa-francesco_costituzione-ap_20180915_episcopalis-communio.html</a:t>
            </a:r>
            <a:endParaRPr lang="fr-FR" sz="2300" dirty="0"/>
          </a:p>
          <a:p>
            <a:pPr marL="365760" indent="-283464" eaLnBrk="1" fontAlgn="auto" hangingPunct="1">
              <a:spcAft>
                <a:spcPts val="0"/>
              </a:spcAft>
              <a:buFont typeface="Wingdings 2"/>
              <a:buChar char=""/>
              <a:defRPr/>
            </a:pPr>
            <a:endParaRPr lang="fr-FR" dirty="0"/>
          </a:p>
        </p:txBody>
      </p:sp>
    </p:spTree>
    <p:extLst>
      <p:ext uri="{BB962C8B-B14F-4D97-AF65-F5344CB8AC3E}">
        <p14:creationId xmlns:p14="http://schemas.microsoft.com/office/powerpoint/2010/main" val="1948571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Synodality</a:t>
            </a:r>
            <a:r>
              <a:rPr lang="fr-FR" dirty="0" smtClean="0"/>
              <a:t> </a:t>
            </a:r>
            <a:r>
              <a:rPr lang="fr-FR" dirty="0" err="1" smtClean="0"/>
              <a:t>is</a:t>
            </a:r>
            <a:r>
              <a:rPr lang="fr-FR" dirty="0" smtClean="0"/>
              <a:t> a call of </a:t>
            </a:r>
            <a:r>
              <a:rPr lang="fr-FR" dirty="0" err="1" smtClean="0"/>
              <a:t>God</a:t>
            </a:r>
            <a:endParaRPr lang="fr-FR" dirty="0"/>
          </a:p>
        </p:txBody>
      </p:sp>
      <p:sp>
        <p:nvSpPr>
          <p:cNvPr id="3" name="Espace réservé du contenu 2"/>
          <p:cNvSpPr>
            <a:spLocks noGrp="1"/>
          </p:cNvSpPr>
          <p:nvPr>
            <p:ph idx="1"/>
          </p:nvPr>
        </p:nvSpPr>
        <p:spPr>
          <a:xfrm>
            <a:off x="1115616" y="1447800"/>
            <a:ext cx="7818834" cy="5410200"/>
          </a:xfrm>
        </p:spPr>
        <p:txBody>
          <a:bodyPr/>
          <a:lstStyle/>
          <a:p>
            <a:r>
              <a:rPr lang="en-US" dirty="0" smtClean="0"/>
              <a:t>“</a:t>
            </a:r>
            <a:r>
              <a:rPr lang="en-US" dirty="0"/>
              <a:t>The world in which we live, and which we are called to love and serve, even with its contradictions, demands that the Church strengthen cooperation in all areas of her mission. </a:t>
            </a:r>
            <a:r>
              <a:rPr lang="en-US" b="1" dirty="0"/>
              <a:t>It is precisely this path of </a:t>
            </a:r>
            <a:r>
              <a:rPr lang="en-US" b="1" i="1" dirty="0" err="1"/>
              <a:t>synodality</a:t>
            </a:r>
            <a:r>
              <a:rPr lang="en-US" b="1" dirty="0"/>
              <a:t> which God expects of the Church of the third </a:t>
            </a:r>
            <a:r>
              <a:rPr lang="en-US" b="1" dirty="0" smtClean="0"/>
              <a:t>millennium</a:t>
            </a:r>
            <a:r>
              <a:rPr lang="en-US" dirty="0" smtClean="0"/>
              <a:t>.”</a:t>
            </a:r>
          </a:p>
          <a:p>
            <a:pPr marL="82550" indent="0" algn="r">
              <a:buNone/>
              <a:defRPr/>
            </a:pPr>
            <a:r>
              <a:rPr lang="en-US" sz="1800" dirty="0"/>
              <a:t>Pope Francis</a:t>
            </a:r>
          </a:p>
          <a:p>
            <a:pPr marL="82550" indent="0" algn="r">
              <a:buNone/>
              <a:defRPr/>
            </a:pPr>
            <a:r>
              <a:rPr lang="en-US" sz="1800" i="1" dirty="0"/>
              <a:t>Address at the </a:t>
            </a:r>
            <a:r>
              <a:rPr lang="en-US" sz="1800" i="1" dirty="0">
                <a:hlinkClick r:id="rId2"/>
              </a:rPr>
              <a:t>Ceremony Commemorating the 50</a:t>
            </a:r>
            <a:r>
              <a:rPr lang="en-US" sz="1800" i="1" baseline="30000" dirty="0">
                <a:hlinkClick r:id="rId2"/>
              </a:rPr>
              <a:t>th</a:t>
            </a:r>
            <a:r>
              <a:rPr lang="en-US" sz="1800" i="1" dirty="0">
                <a:hlinkClick r:id="rId2"/>
              </a:rPr>
              <a:t> Anniversary </a:t>
            </a:r>
          </a:p>
          <a:p>
            <a:pPr marL="82550" indent="0" algn="r">
              <a:buNone/>
              <a:defRPr/>
            </a:pPr>
            <a:r>
              <a:rPr lang="en-US" sz="1800" i="1" dirty="0">
                <a:hlinkClick r:id="rId2"/>
              </a:rPr>
              <a:t>of the Institution of the Synod of Bishops</a:t>
            </a:r>
            <a:r>
              <a:rPr lang="en-US" sz="1800" i="1" dirty="0"/>
              <a:t>, October 17 2015 </a:t>
            </a:r>
          </a:p>
          <a:p>
            <a:pPr>
              <a:defRPr/>
            </a:pPr>
            <a:endParaRPr lang="en-US" sz="1800" i="1" dirty="0"/>
          </a:p>
        </p:txBody>
      </p:sp>
    </p:spTree>
    <p:extLst>
      <p:ext uri="{BB962C8B-B14F-4D97-AF65-F5344CB8AC3E}">
        <p14:creationId xmlns:p14="http://schemas.microsoft.com/office/powerpoint/2010/main" val="3140081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550" y="485800"/>
            <a:ext cx="7962900" cy="1143000"/>
          </a:xfrm>
        </p:spPr>
        <p:txBody>
          <a:bodyPr>
            <a:normAutofit fontScale="90000"/>
          </a:bodyPr>
          <a:lstStyle/>
          <a:p>
            <a:pPr algn="ctr" eaLnBrk="1" fontAlgn="auto" hangingPunct="1">
              <a:spcAft>
                <a:spcPts val="0"/>
              </a:spcAft>
              <a:defRPr/>
            </a:pPr>
            <a:r>
              <a:rPr lang="en-US" sz="4900" dirty="0" smtClean="0">
                <a:solidFill>
                  <a:schemeClr val="tx2">
                    <a:satMod val="130000"/>
                  </a:schemeClr>
                </a:solidFill>
                <a:effectLst/>
              </a:rPr>
              <a:t>The </a:t>
            </a:r>
            <a:r>
              <a:rPr lang="en-US" sz="4900" dirty="0">
                <a:solidFill>
                  <a:schemeClr val="tx2">
                    <a:satMod val="130000"/>
                  </a:schemeClr>
                </a:solidFill>
                <a:effectLst/>
              </a:rPr>
              <a:t>dream of </a:t>
            </a:r>
            <a:r>
              <a:rPr lang="en-US" sz="4900" dirty="0" smtClean="0">
                <a:solidFill>
                  <a:schemeClr val="tx2">
                    <a:satMod val="130000"/>
                  </a:schemeClr>
                </a:solidFill>
                <a:effectLst/>
              </a:rPr>
              <a:t>an inclusive church </a:t>
            </a:r>
            <a:r>
              <a:rPr lang="en-US" dirty="0" smtClean="0">
                <a:solidFill>
                  <a:schemeClr val="tx2">
                    <a:satMod val="130000"/>
                  </a:schemeClr>
                </a:solidFill>
                <a:effectLst/>
              </a:rPr>
              <a:t/>
            </a:r>
            <a:br>
              <a:rPr lang="en-US" dirty="0" smtClean="0">
                <a:solidFill>
                  <a:schemeClr val="tx2">
                    <a:satMod val="130000"/>
                  </a:schemeClr>
                </a:solidFill>
                <a:effectLst/>
              </a:rPr>
            </a:br>
            <a:r>
              <a:rPr lang="en-US" sz="2900" dirty="0" smtClean="0">
                <a:solidFill>
                  <a:schemeClr val="tx2">
                    <a:satMod val="130000"/>
                  </a:schemeClr>
                </a:solidFill>
                <a:effectLst/>
              </a:rPr>
              <a:t>“Young people and elder together in a </a:t>
            </a:r>
            <a:r>
              <a:rPr lang="en-US" sz="2900" dirty="0" err="1" smtClean="0">
                <a:solidFill>
                  <a:schemeClr val="tx2">
                    <a:satMod val="130000"/>
                  </a:schemeClr>
                </a:solidFill>
                <a:effectLst/>
              </a:rPr>
              <a:t>synodal</a:t>
            </a:r>
            <a:r>
              <a:rPr lang="en-US" sz="2900" dirty="0" smtClean="0">
                <a:solidFill>
                  <a:schemeClr val="tx2">
                    <a:satMod val="130000"/>
                  </a:schemeClr>
                </a:solidFill>
                <a:effectLst/>
              </a:rPr>
              <a:t> church ” </a:t>
            </a:r>
            <a:br>
              <a:rPr lang="en-US" sz="2900" dirty="0" smtClean="0">
                <a:solidFill>
                  <a:schemeClr val="tx2">
                    <a:satMod val="130000"/>
                  </a:schemeClr>
                </a:solidFill>
                <a:effectLst/>
              </a:rPr>
            </a:br>
            <a:r>
              <a:rPr lang="en-US" sz="2900" dirty="0" smtClean="0">
                <a:solidFill>
                  <a:schemeClr val="tx2">
                    <a:satMod val="130000"/>
                  </a:schemeClr>
                </a:solidFill>
                <a:effectLst/>
              </a:rPr>
              <a:t>Men and women together</a:t>
            </a:r>
            <a:br>
              <a:rPr lang="en-US" sz="2900" dirty="0" smtClean="0">
                <a:solidFill>
                  <a:schemeClr val="tx2">
                    <a:satMod val="130000"/>
                  </a:schemeClr>
                </a:solidFill>
                <a:effectLst/>
              </a:rPr>
            </a:br>
            <a:r>
              <a:rPr lang="en-US" sz="2900" dirty="0" smtClean="0">
                <a:solidFill>
                  <a:schemeClr val="tx2">
                    <a:satMod val="130000"/>
                  </a:schemeClr>
                </a:solidFill>
                <a:effectLst/>
              </a:rPr>
              <a:t>Lay, consecrated, clergy, all baptized missionary disciples</a:t>
            </a:r>
            <a:endParaRPr lang="fr-FR" sz="2900" dirty="0">
              <a:solidFill>
                <a:schemeClr val="tx2">
                  <a:satMod val="130000"/>
                </a:schemeClr>
              </a:solidFill>
            </a:endParaRPr>
          </a:p>
        </p:txBody>
      </p:sp>
      <p:pic>
        <p:nvPicPr>
          <p:cNvPr id="11268" name="Espace réservé du contenu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1685" y="2350401"/>
            <a:ext cx="6742112"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5450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17147</TotalTime>
  <Words>2813</Words>
  <Application>Microsoft Office PowerPoint</Application>
  <PresentationFormat>Affichage à l'écran (4:3)</PresentationFormat>
  <Paragraphs>391</Paragraphs>
  <Slides>70</Slides>
  <Notes>35</Notes>
  <HiddenSlides>0</HiddenSlides>
  <MMClips>0</MMClips>
  <ScaleCrop>false</ScaleCrop>
  <HeadingPairs>
    <vt:vector size="4" baseType="variant">
      <vt:variant>
        <vt:lpstr>Thème</vt:lpstr>
      </vt:variant>
      <vt:variant>
        <vt:i4>1</vt:i4>
      </vt:variant>
      <vt:variant>
        <vt:lpstr>Titres des diapositives</vt:lpstr>
      </vt:variant>
      <vt:variant>
        <vt:i4>70</vt:i4>
      </vt:variant>
    </vt:vector>
  </HeadingPairs>
  <TitlesOfParts>
    <vt:vector size="71" baseType="lpstr">
      <vt:lpstr>Solstice</vt:lpstr>
      <vt:lpstr>Women in the church :  The challenge of synodality</vt:lpstr>
      <vt:lpstr>Starter</vt:lpstr>
      <vt:lpstr>Women in the Church</vt:lpstr>
      <vt:lpstr>The current context</vt:lpstr>
      <vt:lpstr>A church attentive to  the signs of the times Christus Vivit §42 </vt:lpstr>
      <vt:lpstr>The ecclesial context</vt:lpstr>
      <vt:lpstr>Called to become a synodal church to serve the world</vt:lpstr>
      <vt:lpstr>Synodality is a call of God</vt:lpstr>
      <vt:lpstr>The dream of an inclusive church  “Young people and elder together in a synodal church ”  Men and women together Lay, consecrated, clergy, all baptized missionary disciples</vt:lpstr>
      <vt:lpstr>Women in a synodal Church</vt:lpstr>
      <vt:lpstr>Women in a synodal Church</vt:lpstr>
      <vt:lpstr>This Covid-19 crisis as an eye opener that highlights interdependency  and the urgency of synodality</vt:lpstr>
      <vt:lpstr>The challenge of putting synodality into practice</vt:lpstr>
      <vt:lpstr>Called to walk together as brothers and sisters in Christ </vt:lpstr>
      <vt:lpstr>The experience of the last 2 synods</vt:lpstr>
      <vt:lpstr>The roadmap of fraternity</vt:lpstr>
      <vt:lpstr>Called to be protagonists</vt:lpstr>
      <vt:lpstr>A synodal journey as a path of renewal for a missionary Church</vt:lpstr>
      <vt:lpstr>Missionary Synodality</vt:lpstr>
      <vt:lpstr>An image from Christus Vivit</vt:lpstr>
      <vt:lpstr>Together on the same canoe ! </vt:lpstr>
      <vt:lpstr>On the synodal journey,  becoming a discerning church, </vt:lpstr>
      <vt:lpstr>From a clerical church to a synodal church</vt:lpstr>
      <vt:lpstr>Becoming a synod</vt:lpstr>
      <vt:lpstr>The challenge of synodality</vt:lpstr>
      <vt:lpstr>The mystery of the difference between men and women : “elusive” difference</vt:lpstr>
      <vt:lpstr>Thinking together fundamental equality and inescapable difference</vt:lpstr>
      <vt:lpstr>Dealing with the alterity/difference</vt:lpstr>
      <vt:lpstr>From domination/competition  to reciprocity/cooperation</vt:lpstr>
      <vt:lpstr>The challenge to listen</vt:lpstr>
      <vt:lpstr>The challenge to listen</vt:lpstr>
      <vt:lpstr>The need to listen to the clamour of women</vt:lpstr>
      <vt:lpstr>The challenge to empower</vt:lpstr>
      <vt:lpstr>The importance of role models</vt:lpstr>
      <vt:lpstr>The challenge to implement  co-responsability</vt:lpstr>
      <vt:lpstr>A focus on the baptismal call</vt:lpstr>
      <vt:lpstr>The challenge of creating a new leadership style</vt:lpstr>
      <vt:lpstr>A new style of leadership</vt:lpstr>
      <vt:lpstr>The call for teamwork</vt:lpstr>
      <vt:lpstr>Pope Francis as a role model of « servant leadership » for a synodal Church</vt:lpstr>
      <vt:lpstr>The challenge to put synodality into practice</vt:lpstr>
      <vt:lpstr>Synodality is rooted in the Trinity and sourced in the Eucharist</vt:lpstr>
      <vt:lpstr>A dynamic and systemic vision An integral ecclesiology</vt:lpstr>
      <vt:lpstr>Synodality is passing from the “I”  to the “us” </vt:lpstr>
      <vt:lpstr>Synodality is a process that "ecclesializes" us. </vt:lpstr>
      <vt:lpstr>Rediscovering the primacy of the ecclesial "we" to serve the common good</vt:lpstr>
      <vt:lpstr>Jesus, model of synodality</vt:lpstr>
      <vt:lpstr>Pilgrims together in a pilgrimage Church in this land</vt:lpstr>
      <vt:lpstr>The images of synodality</vt:lpstr>
      <vt:lpstr>A dynamic church on the move « A dance together » </vt:lpstr>
      <vt:lpstr>Let’s enter the dance of synodality</vt:lpstr>
      <vt:lpstr>Présentation PowerPoint</vt:lpstr>
      <vt:lpstr>On the way to the Synod 2023</vt:lpstr>
      <vt:lpstr>The contribution of women for the next synod</vt:lpstr>
      <vt:lpstr>Synod 2021-2023 XVI Ordinary General Assembly of the Synod of Bishops</vt:lpstr>
      <vt:lpstr>Towards a synodalization of the Church at all levels </vt:lpstr>
      <vt:lpstr>Towards a synodal church A synod 2021-2023 to foster synodality</vt:lpstr>
      <vt:lpstr>Towards a synodal church A synod 2021-2023 to foster synodality</vt:lpstr>
      <vt:lpstr>Towards a synodal church A synod 2021-2023 to foster synodality </vt:lpstr>
      <vt:lpstr>Purpose of the next synod :  walking together</vt:lpstr>
      <vt:lpstr>From the event to the process</vt:lpstr>
      <vt:lpstr>The process for the next synod</vt:lpstr>
      <vt:lpstr>The process for the next synod</vt:lpstr>
      <vt:lpstr>The process for the next synod</vt:lpstr>
      <vt:lpstr>Under the agency of the Spirit</vt:lpstr>
      <vt:lpstr>Bringing synodal institutions to life</vt:lpstr>
      <vt:lpstr>To be part of the synodal process</vt:lpstr>
      <vt:lpstr>Synodality as an art The art of the mosaïc - A poetic vision of synodality</vt:lpstr>
      <vt:lpstr>The need to inculturate synodality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nathalie.becquart</dc:creator>
  <cp:lastModifiedBy>nathalie.becquart</cp:lastModifiedBy>
  <cp:revision>544</cp:revision>
  <cp:lastPrinted>2020-10-20T13:48:33Z</cp:lastPrinted>
  <dcterms:created xsi:type="dcterms:W3CDTF">2018-11-05T16:03:57Z</dcterms:created>
  <dcterms:modified xsi:type="dcterms:W3CDTF">2021-06-14T21:20:56Z</dcterms:modified>
</cp:coreProperties>
</file>