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2"/>
  </p:notesMasterIdLst>
  <p:sldIdLst>
    <p:sldId id="264" r:id="rId2"/>
    <p:sldId id="265" r:id="rId3"/>
    <p:sldId id="256" r:id="rId4"/>
    <p:sldId id="257" r:id="rId5"/>
    <p:sldId id="259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86078" autoAdjust="0"/>
  </p:normalViewPr>
  <p:slideViewPr>
    <p:cSldViewPr snapToGrid="0">
      <p:cViewPr varScale="1">
        <p:scale>
          <a:sx n="99" d="100"/>
          <a:sy n="99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67C13-13CE-4916-ABCF-987AF80BAF67}" type="datetimeFigureOut">
              <a:rPr lang="it-IT" smtClean="0"/>
              <a:t>04/05/2020</a:t>
            </a:fld>
            <a:endParaRPr lang="it-I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7CC82-3CE3-4DC6-82C0-AD771BD1D5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513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  <a:p>
            <a:endParaRPr lang="it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7CC82-3CE3-4DC6-82C0-AD771BD1D5E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63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7CC82-3CE3-4DC6-82C0-AD771BD1D5E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538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7CC82-3CE3-4DC6-82C0-AD771BD1D5E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767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7CC82-3CE3-4DC6-82C0-AD771BD1D5E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937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02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587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61978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328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59943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765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1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8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2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7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7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3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5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7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8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8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6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F9492A-A68E-4A96-A504-4AF58DBD4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4" y="469900"/>
            <a:ext cx="8596668" cy="5918200"/>
          </a:xfrm>
        </p:spPr>
        <p:txBody>
          <a:bodyPr/>
          <a:lstStyle/>
          <a:p>
            <a:pPr marL="0" indent="0" algn="ctr">
              <a:buNone/>
            </a:pPr>
            <a:r>
              <a:rPr lang="es-A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</a:t>
            </a:r>
            <a:r>
              <a:rPr lang="es-A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UMOFC en español</a:t>
            </a:r>
          </a:p>
          <a:p>
            <a:pPr marL="0" indent="0" algn="ctr">
              <a:buNone/>
            </a:pPr>
            <a:r>
              <a:rPr lang="es-A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de abril 2020</a:t>
            </a:r>
          </a:p>
          <a:p>
            <a:pPr marL="0" indent="0" algn="ctr">
              <a:buNone/>
            </a:pPr>
            <a:endParaRPr lang="es-AR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AR" sz="32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resiliencia: </a:t>
            </a:r>
          </a:p>
          <a:p>
            <a:pPr marL="0" indent="0" algn="ctr">
              <a:buNone/>
            </a:pPr>
            <a:r>
              <a:rPr lang="es-AR" sz="32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¿forma parte de la misión de las mujeres cristianas durante la pandemia?</a:t>
            </a:r>
            <a:endParaRPr lang="es-AR" sz="32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s-A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s-A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s-AR" sz="2000" dirty="0">
                <a:solidFill>
                  <a:schemeClr val="accent1">
                    <a:lumMod val="75000"/>
                  </a:schemeClr>
                </a:solidFill>
              </a:rPr>
              <a:t>A cargo de: 	</a:t>
            </a:r>
          </a:p>
          <a:p>
            <a:pPr marL="0" indent="0" algn="r">
              <a:buNone/>
            </a:pPr>
            <a:r>
              <a:rPr lang="es-AR" sz="2000" dirty="0">
                <a:solidFill>
                  <a:schemeClr val="accent1">
                    <a:lumMod val="75000"/>
                  </a:schemeClr>
                </a:solidFill>
              </a:rPr>
              <a:t>María Lía </a:t>
            </a:r>
            <a:r>
              <a:rPr lang="es-AR" sz="2000" dirty="0" err="1">
                <a:solidFill>
                  <a:schemeClr val="accent1">
                    <a:lumMod val="75000"/>
                  </a:schemeClr>
                </a:solidFill>
              </a:rPr>
              <a:t>Zervino</a:t>
            </a:r>
            <a:r>
              <a:rPr lang="es-AR" sz="20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AR" sz="2000" i="1" dirty="0">
                <a:solidFill>
                  <a:schemeClr val="accent1">
                    <a:lumMod val="75000"/>
                  </a:schemeClr>
                </a:solidFill>
              </a:rPr>
              <a:t>Servidora</a:t>
            </a:r>
          </a:p>
          <a:p>
            <a:pPr marL="0" indent="0" algn="r">
              <a:buNone/>
            </a:pPr>
            <a:r>
              <a:rPr lang="es-AR" sz="2000" dirty="0">
                <a:solidFill>
                  <a:schemeClr val="accent1">
                    <a:lumMod val="75000"/>
                  </a:schemeClr>
                </a:solidFill>
              </a:rPr>
              <a:t>Presidente de la UMOFC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97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26BF5-0C72-4E64-81CE-D0327644C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219" y="609600"/>
            <a:ext cx="9441456" cy="1320800"/>
          </a:xfrm>
        </p:spPr>
        <p:txBody>
          <a:bodyPr>
            <a:normAutofit/>
          </a:bodyPr>
          <a:lstStyle/>
          <a:p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resiliencia: ¿forma parte de la misión de las mujeres cristianas durante la pandemia?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D9E219-28CE-41BF-BCBC-4261EFBD99EB}"/>
              </a:ext>
            </a:extLst>
          </p:cNvPr>
          <p:cNvSpPr txBox="1"/>
          <p:nvPr/>
        </p:nvSpPr>
        <p:spPr>
          <a:xfrm>
            <a:off x="143219" y="2159000"/>
            <a:ext cx="9871114" cy="4524315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endParaRPr lang="es-AR" sz="4000" dirty="0">
              <a:solidFill>
                <a:schemeClr val="bg1"/>
              </a:solidFill>
            </a:endParaRPr>
          </a:p>
          <a:p>
            <a:pPr algn="ctr"/>
            <a:r>
              <a:rPr lang="es-AR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se relaciona la resiliencia </a:t>
            </a:r>
          </a:p>
          <a:p>
            <a:pPr algn="ctr"/>
            <a:r>
              <a:rPr lang="es-AR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nuestra vida espiritual?</a:t>
            </a:r>
          </a:p>
          <a:p>
            <a:pPr algn="ctr"/>
            <a:endParaRPr lang="es-AR" sz="4000" dirty="0">
              <a:solidFill>
                <a:schemeClr val="bg1"/>
              </a:solidFill>
            </a:endParaRPr>
          </a:p>
          <a:p>
            <a:pPr algn="ctr"/>
            <a:r>
              <a:rPr lang="es-AR" sz="2000" b="1" dirty="0">
                <a:solidFill>
                  <a:schemeClr val="bg1"/>
                </a:solidFill>
              </a:rPr>
              <a:t>Pregunta para los grupos (10’)</a:t>
            </a:r>
            <a:endParaRPr lang="it-IT" sz="2000" b="1" dirty="0">
              <a:solidFill>
                <a:schemeClr val="bg1"/>
              </a:solidFill>
            </a:endParaRPr>
          </a:p>
          <a:p>
            <a:pPr lvl="0" algn="ctr"/>
            <a:endParaRPr lang="it-IT" sz="2000" b="1" dirty="0">
              <a:solidFill>
                <a:schemeClr val="bg1"/>
              </a:solidFill>
            </a:endParaRPr>
          </a:p>
          <a:p>
            <a:pPr lvl="0" algn="ctr"/>
            <a:r>
              <a:rPr lang="es-AR" sz="2000" b="1" dirty="0">
                <a:solidFill>
                  <a:schemeClr val="bg1"/>
                </a:solidFill>
              </a:rPr>
              <a:t>Dos minutos antes de terminar recibirán un aviso para volver a la sala central</a:t>
            </a:r>
          </a:p>
          <a:p>
            <a:pPr algn="ctr"/>
            <a:endParaRPr lang="es-AR" sz="2000" b="1" dirty="0">
              <a:solidFill>
                <a:schemeClr val="bg1"/>
              </a:solidFill>
            </a:endParaRPr>
          </a:p>
          <a:p>
            <a:pPr algn="ctr"/>
            <a:r>
              <a:rPr lang="es-AR" sz="2000" b="1" dirty="0">
                <a:solidFill>
                  <a:schemeClr val="bg1"/>
                </a:solidFill>
              </a:rPr>
              <a:t>Al volver a la sala podrán escribir conclusiones en el chat y hacer comentarios</a:t>
            </a:r>
            <a:endParaRPr lang="it-IT" sz="2800" dirty="0">
              <a:solidFill>
                <a:schemeClr val="bg1"/>
              </a:solidFill>
            </a:endParaRPr>
          </a:p>
          <a:p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2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621E3-A928-4047-917D-8C178723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55811"/>
            <a:ext cx="8596668" cy="1320800"/>
          </a:xfrm>
        </p:spPr>
        <p:txBody>
          <a:bodyPr/>
          <a:lstStyle/>
          <a:p>
            <a:pPr algn="ctr"/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PRIMERA PARTE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13649B-EAFB-496F-8E0B-3610398AB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34" y="3481389"/>
            <a:ext cx="8596668" cy="976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resiliencia</a:t>
            </a:r>
            <a:endParaRPr lang="it-IT" sz="36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23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30051-9A91-4A5A-80A7-3C9ECCBD9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366" y="1461559"/>
            <a:ext cx="7766936" cy="1646302"/>
          </a:xfrm>
        </p:spPr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RESILIENCIA :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AE4A8A-93F3-44F1-8D21-C7E56748C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968" y="3429000"/>
            <a:ext cx="9465733" cy="1096899"/>
          </a:xfrm>
        </p:spPr>
        <p:txBody>
          <a:bodyPr/>
          <a:lstStyle/>
          <a:p>
            <a:r>
              <a:rPr lang="es-A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 </a:t>
            </a:r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afrontar las crisis y sobreponernos a los cambios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900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r essere felici serve il coraggio di">
            <a:extLst>
              <a:ext uri="{FF2B5EF4-FFF2-40B4-BE49-F238E27FC236}">
                <a16:creationId xmlns:a16="http://schemas.microsoft.com/office/drawing/2014/main" id="{B20D78A0-5E86-4DBE-BE24-1E33AFF3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15451" cy="4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DE291A4-20CD-4F53-A04B-B02CF720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566400"/>
            <a:ext cx="9639377" cy="3591566"/>
          </a:xfrm>
        </p:spPr>
        <p:txBody>
          <a:bodyPr>
            <a:normAutofit fontScale="90000"/>
          </a:bodyPr>
          <a:lstStyle/>
          <a:p>
            <a:pPr lvl="0"/>
            <a:r>
              <a:rPr lang="es-AR" sz="5400" i="1" dirty="0">
                <a:solidFill>
                  <a:schemeClr val="bg1"/>
                </a:solidFill>
              </a:rPr>
              <a:t>¿CÓMO?</a:t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bg1"/>
                </a:solidFill>
              </a:rPr>
              <a:t/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bg1"/>
                </a:solidFill>
              </a:rPr>
              <a:t/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bg1"/>
                </a:solidFill>
              </a:rPr>
              <a:t/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2800" i="1" dirty="0">
                <a:solidFill>
                  <a:schemeClr val="bg1"/>
                </a:solidFill>
              </a:rPr>
              <a:t/>
            </a:r>
            <a:br>
              <a:rPr lang="es-AR" sz="2800" i="1" dirty="0">
                <a:solidFill>
                  <a:schemeClr val="bg1"/>
                </a:solidFill>
              </a:rPr>
            </a:br>
            <a:endParaRPr lang="it-IT" i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06DDB5F-9F27-4309-8358-0C09781FD04F}"/>
              </a:ext>
            </a:extLst>
          </p:cNvPr>
          <p:cNvSpPr txBox="1"/>
          <p:nvPr/>
        </p:nvSpPr>
        <p:spPr>
          <a:xfrm>
            <a:off x="699495" y="4276046"/>
            <a:ext cx="9419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s-AR" i="1" dirty="0">
                <a:solidFill>
                  <a:schemeClr val="accent2">
                    <a:lumMod val="75000"/>
                  </a:schemeClr>
                </a:solidFill>
              </a:rPr>
              <a:t>haciendo frente</a:t>
            </a:r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 a la pandemia (evento traumático) de una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 manera propositiva, 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7D878D6-18FC-4B9D-A1F2-74CC29BD64E1}"/>
              </a:ext>
            </a:extLst>
          </p:cNvPr>
          <p:cNvSpPr txBox="1"/>
          <p:nvPr/>
        </p:nvSpPr>
        <p:spPr>
          <a:xfrm>
            <a:off x="622950" y="4917595"/>
            <a:ext cx="8736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AR" i="1" dirty="0">
                <a:solidFill>
                  <a:schemeClr val="accent2">
                    <a:lumMod val="75000"/>
                  </a:schemeClr>
                </a:solidFill>
              </a:rPr>
              <a:t>reorganizando </a:t>
            </a:r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nuestra vida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en cuarentena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 positivamente, </a:t>
            </a:r>
          </a:p>
          <a:p>
            <a:endParaRPr lang="es-AR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AR" i="1" dirty="0">
                <a:solidFill>
                  <a:schemeClr val="accent2">
                    <a:lumMod val="75000"/>
                  </a:schemeClr>
                </a:solidFill>
              </a:rPr>
              <a:t>reciclándonos</a:t>
            </a:r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partiendo de las oportunidades nuevas </a:t>
            </a:r>
          </a:p>
          <a:p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											que hoy nos ofrece nuestra vida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864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r essere felici serve il coraggio di">
            <a:extLst>
              <a:ext uri="{FF2B5EF4-FFF2-40B4-BE49-F238E27FC236}">
                <a16:creationId xmlns:a16="http://schemas.microsoft.com/office/drawing/2014/main" id="{B20D78A0-5E86-4DBE-BE24-1E33AFF3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15451" cy="4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DE291A4-20CD-4F53-A04B-B02CF720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566400"/>
            <a:ext cx="10592030" cy="6021688"/>
          </a:xfrm>
        </p:spPr>
        <p:txBody>
          <a:bodyPr>
            <a:normAutofit fontScale="90000"/>
          </a:bodyPr>
          <a:lstStyle/>
          <a:p>
            <a:pPr lvl="0"/>
            <a:r>
              <a:rPr lang="es-AR" sz="5400" i="1" dirty="0">
                <a:solidFill>
                  <a:schemeClr val="bg1"/>
                </a:solidFill>
              </a:rPr>
              <a:t>¿CÓMO?</a:t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bg1"/>
                </a:solidFill>
              </a:rPr>
              <a:t/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bg1"/>
                </a:solidFill>
              </a:rPr>
              <a:t/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bg1"/>
                </a:solidFill>
              </a:rPr>
              <a:t/>
            </a:r>
            <a:br>
              <a:rPr lang="es-AR" sz="5400" i="1" dirty="0">
                <a:solidFill>
                  <a:schemeClr val="bg1"/>
                </a:solidFill>
              </a:rPr>
            </a:br>
            <a:r>
              <a:rPr lang="es-AR" sz="2800" i="1" dirty="0">
                <a:solidFill>
                  <a:schemeClr val="bg1"/>
                </a:solidFill>
              </a:rPr>
              <a:t/>
            </a:r>
            <a:br>
              <a:rPr lang="es-AR" sz="2800" i="1" dirty="0">
                <a:solidFill>
                  <a:schemeClr val="bg1"/>
                </a:solidFill>
              </a:rPr>
            </a:br>
            <a:r>
              <a:rPr lang="es-AR" sz="5400" i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es-AR" sz="2200" b="1" i="1" u="sng" dirty="0">
                <a:solidFill>
                  <a:schemeClr val="accent2">
                    <a:lumMod val="50000"/>
                  </a:schemeClr>
                </a:solidFill>
              </a:rPr>
              <a:t>HACIENDO FRENTE</a:t>
            </a:r>
            <a:r>
              <a:rPr lang="es-AR" sz="2200" b="1" u="sng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AR" sz="2200" dirty="0">
                <a:solidFill>
                  <a:schemeClr val="accent2">
                    <a:lumMod val="50000"/>
                  </a:schemeClr>
                </a:solidFill>
              </a:rPr>
              <a:t>a la pandemia (evento traumático) de una</a:t>
            </a:r>
            <a: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  <a:t> manera propositiva,</a:t>
            </a:r>
            <a:b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AR" sz="4900" b="1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s-AR" sz="2200" b="1" i="1" u="sng" dirty="0">
                <a:solidFill>
                  <a:schemeClr val="accent2">
                    <a:lumMod val="50000"/>
                  </a:schemeClr>
                </a:solidFill>
              </a:rPr>
              <a:t>REORGANIZANDO</a:t>
            </a:r>
            <a:r>
              <a:rPr lang="es-AR" sz="22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AR" sz="2200" dirty="0">
                <a:solidFill>
                  <a:schemeClr val="accent2">
                    <a:lumMod val="50000"/>
                  </a:schemeClr>
                </a:solidFill>
              </a:rPr>
              <a:t>nuestra vida</a:t>
            </a:r>
            <a: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AR" sz="2200" dirty="0">
                <a:solidFill>
                  <a:schemeClr val="accent2">
                    <a:lumMod val="50000"/>
                  </a:schemeClr>
                </a:solidFill>
              </a:rPr>
              <a:t>en cuarentena</a:t>
            </a:r>
            <a: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  <a:t> positivamente,</a:t>
            </a:r>
            <a:r>
              <a:rPr lang="it-IT" sz="2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2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s-AR" sz="4900" b="1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s-AR" sz="2200" b="1" i="1" u="sng" dirty="0">
                <a:solidFill>
                  <a:schemeClr val="accent2">
                    <a:lumMod val="50000"/>
                  </a:schemeClr>
                </a:solidFill>
              </a:rPr>
              <a:t>RECICLÁNDONOS</a:t>
            </a:r>
            <a:r>
              <a:rPr lang="es-AR" sz="2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  <a:t>partiendo de las oportunidades nuevas </a:t>
            </a:r>
            <a:b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AR" sz="2200" b="1" dirty="0">
                <a:solidFill>
                  <a:schemeClr val="accent2">
                    <a:lumMod val="50000"/>
                  </a:schemeClr>
                </a:solidFill>
              </a:rPr>
              <a:t>											que hoy nos ofrece nuestra vida</a:t>
            </a:r>
            <a:r>
              <a:rPr lang="es-AR" sz="5400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s-AR" sz="5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s-AR" i="1" dirty="0"/>
              <a:t/>
            </a:r>
            <a:br>
              <a:rPr lang="es-AR" i="1" dirty="0"/>
            </a:br>
            <a:r>
              <a:rPr lang="es-AR" i="1" dirty="0"/>
              <a:t/>
            </a:r>
            <a:br>
              <a:rPr lang="es-AR" i="1" dirty="0"/>
            </a:b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5099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ronavirus, Corona, Quarantena, Isolamento, Protezione">
            <a:extLst>
              <a:ext uri="{FF2B5EF4-FFF2-40B4-BE49-F238E27FC236}">
                <a16:creationId xmlns:a16="http://schemas.microsoft.com/office/drawing/2014/main" id="{8A2BE2BA-0C7D-41BA-9FE3-BB06F18C9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147" y="0"/>
            <a:ext cx="8394853" cy="700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FA27326-2998-4C00-8361-692F85ACB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74" y="0"/>
            <a:ext cx="9808487" cy="1394038"/>
          </a:xfrm>
        </p:spPr>
        <p:txBody>
          <a:bodyPr/>
          <a:lstStyle/>
          <a:p>
            <a:r>
              <a:rPr lang="es-AR" b="1" i="1" dirty="0">
                <a:solidFill>
                  <a:srgbClr val="00B050"/>
                </a:solidFill>
              </a:rPr>
              <a:t>¿Es innata o </a:t>
            </a:r>
            <a:br>
              <a:rPr lang="es-AR" b="1" i="1" dirty="0">
                <a:solidFill>
                  <a:srgbClr val="00B050"/>
                </a:solidFill>
              </a:rPr>
            </a:br>
            <a:r>
              <a:rPr lang="es-AR" b="1" i="1" dirty="0">
                <a:solidFill>
                  <a:srgbClr val="00B050"/>
                </a:solidFill>
              </a:rPr>
              <a:t>adquirida?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7F3FD6C-6C25-4CD8-BD04-FA3DC488C81D}"/>
              </a:ext>
            </a:extLst>
          </p:cNvPr>
          <p:cNvSpPr txBox="1"/>
          <p:nvPr/>
        </p:nvSpPr>
        <p:spPr>
          <a:xfrm>
            <a:off x="1" y="2027104"/>
            <a:ext cx="37971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no es una cualidad innata</a:t>
            </a:r>
          </a:p>
          <a:p>
            <a:pPr algn="ctr"/>
            <a:endParaRPr lang="es-A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tiene que ver con la experiencia</a:t>
            </a:r>
          </a:p>
          <a:p>
            <a:endParaRPr lang="es-AR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sz="2400" b="1" dirty="0">
                <a:solidFill>
                  <a:schemeClr val="accent2">
                    <a:lumMod val="75000"/>
                  </a:schemeClr>
                </a:solidFill>
              </a:rPr>
              <a:t>La resiliencia es algo que </a:t>
            </a:r>
          </a:p>
          <a:p>
            <a:endParaRPr lang="es-A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</a:rPr>
              <a:t>  </a:t>
            </a:r>
          </a:p>
          <a:p>
            <a:pPr algn="ctr"/>
            <a:endParaRPr lang="es-A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it-IT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sz="2400" b="1" i="1" u="sng" dirty="0">
                <a:solidFill>
                  <a:schemeClr val="accent2">
                    <a:lumMod val="75000"/>
                  </a:schemeClr>
                </a:solidFill>
              </a:rPr>
              <a:t>podemos desarrollar</a:t>
            </a:r>
          </a:p>
          <a:p>
            <a:pPr algn="ctr"/>
            <a:endParaRPr lang="es-AR" sz="2400" b="1" i="1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AR" sz="2400" b="1" i="1" u="sng" dirty="0">
                <a:solidFill>
                  <a:schemeClr val="accent2">
                    <a:lumMod val="75000"/>
                  </a:schemeClr>
                </a:solidFill>
              </a:rPr>
              <a:t> a lo largo de la vida</a:t>
            </a:r>
            <a:endParaRPr lang="it-IT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AR" b="1" dirty="0"/>
              <a:t> </a:t>
            </a:r>
          </a:p>
          <a:p>
            <a:endParaRPr lang="es-AR" b="1" dirty="0"/>
          </a:p>
          <a:p>
            <a:endParaRPr lang="es-AR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875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oronavirus, Virus, Pandemia, Cina, Malattia, Igiene">
            <a:extLst>
              <a:ext uri="{FF2B5EF4-FFF2-40B4-BE49-F238E27FC236}">
                <a16:creationId xmlns:a16="http://schemas.microsoft.com/office/drawing/2014/main" id="{6AFC3C0C-7BEE-4322-BA7D-8DBBEDE1D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28482" cy="441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A5EBE60-47C2-49B5-A550-AB6EC1DDC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974" y="2765233"/>
            <a:ext cx="4194508" cy="1653755"/>
          </a:xfrm>
        </p:spPr>
        <p:txBody>
          <a:bodyPr>
            <a:normAutofit fontScale="90000"/>
          </a:bodyPr>
          <a:lstStyle/>
          <a:p>
            <a:r>
              <a:rPr lang="es-AR" sz="4900" b="1" i="1" dirty="0">
                <a:solidFill>
                  <a:schemeClr val="bg1"/>
                </a:solidFill>
              </a:rPr>
              <a:t>¿Es individual </a:t>
            </a:r>
            <a:br>
              <a:rPr lang="es-AR" sz="4900" b="1" i="1" dirty="0">
                <a:solidFill>
                  <a:schemeClr val="bg1"/>
                </a:solidFill>
              </a:rPr>
            </a:br>
            <a:r>
              <a:rPr lang="es-AR" sz="4900" b="1" i="1" dirty="0">
                <a:solidFill>
                  <a:schemeClr val="bg1"/>
                </a:solidFill>
              </a:rPr>
              <a:t>o social?</a:t>
            </a:r>
            <a:r>
              <a:rPr lang="es-AR" b="1" i="1" dirty="0">
                <a:solidFill>
                  <a:schemeClr val="bg1"/>
                </a:solidFill>
              </a:rPr>
              <a:t/>
            </a:r>
            <a:br>
              <a:rPr lang="es-AR" b="1" i="1" dirty="0">
                <a:solidFill>
                  <a:schemeClr val="bg1"/>
                </a:solidFill>
              </a:rPr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E0D3302-5148-4F72-8224-BEA3DDC46B8D}"/>
              </a:ext>
            </a:extLst>
          </p:cNvPr>
          <p:cNvSpPr txBox="1"/>
          <p:nvPr/>
        </p:nvSpPr>
        <p:spPr>
          <a:xfrm>
            <a:off x="969484" y="5299113"/>
            <a:ext cx="81157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i="1" u="sng" dirty="0">
                <a:solidFill>
                  <a:schemeClr val="accent1"/>
                </a:solidFill>
              </a:rPr>
              <a:t>Es personal y es comunitaria</a:t>
            </a:r>
            <a:endParaRPr lang="it-IT" sz="4000" dirty="0">
              <a:solidFill>
                <a:schemeClr val="accent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199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25AE86-1EB9-483E-B9EF-0E56E910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043" y="411297"/>
            <a:ext cx="8596668" cy="712424"/>
          </a:xfrm>
        </p:spPr>
        <p:txBody>
          <a:bodyPr>
            <a:normAutofit fontScale="90000"/>
          </a:bodyPr>
          <a:lstStyle/>
          <a:p>
            <a:r>
              <a:rPr lang="es-AR" b="1" i="1" u="sng" dirty="0"/>
              <a:t>Las personas</a:t>
            </a:r>
            <a:r>
              <a:rPr lang="es-AR" i="1" dirty="0"/>
              <a:t> resilientes suelen: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64AA498-64A5-4968-8C00-27D9947A1A74}"/>
              </a:ext>
            </a:extLst>
          </p:cNvPr>
          <p:cNvSpPr txBox="1"/>
          <p:nvPr/>
        </p:nvSpPr>
        <p:spPr>
          <a:xfrm>
            <a:off x="423946" y="1318022"/>
            <a:ext cx="9171745" cy="553997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ser conscientes de sus potencialidades y limitaciones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ser creativas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confiar en sus capacidades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asumir las dificultades como una oportunidad para aprender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practicar la conciencia plena </a:t>
            </a:r>
            <a:r>
              <a:rPr lang="es-AR" sz="2400" dirty="0">
                <a:solidFill>
                  <a:schemeClr val="bg1"/>
                </a:solidFill>
              </a:rPr>
              <a:t>(hábito de estar plenamente presentes ante sí </a:t>
            </a:r>
            <a:r>
              <a:rPr lang="es-AR" sz="2400">
                <a:solidFill>
                  <a:schemeClr val="bg1"/>
                </a:solidFill>
              </a:rPr>
              <a:t>mismas) “MINDFULNESS”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ver la vida con objetividad pero a través de un prisma optimista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rodearse de personas que tienen una actitud positiva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no intentar controlar las situaciones, sino sus emociones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ser flexibles ante los cambios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 ser tenaces en sus propósitos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 afrontar la adversidad con humor </a:t>
            </a:r>
            <a:endParaRPr lang="it-IT" sz="2400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/>
                </a:solidFill>
              </a:rPr>
              <a:t> buscar la ayuda de los demás y el apoyo social</a:t>
            </a:r>
            <a:r>
              <a:rPr lang="es-AR" sz="2400" dirty="0">
                <a:solidFill>
                  <a:schemeClr val="bg1"/>
                </a:solidFill>
              </a:rPr>
              <a:t> </a:t>
            </a:r>
            <a:endParaRPr lang="it-IT" sz="2400" dirty="0">
              <a:solidFill>
                <a:schemeClr val="bg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05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E2CDB-3812-4038-BE1D-9FF2E3D58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/>
              <a:t>Características de las </a:t>
            </a:r>
            <a:br>
              <a:rPr lang="es-AR" i="1" dirty="0"/>
            </a:br>
            <a:r>
              <a:rPr lang="es-AR" b="1" i="1" u="sng" dirty="0"/>
              <a:t>comunidades</a:t>
            </a:r>
            <a:r>
              <a:rPr lang="es-AR" i="1" dirty="0"/>
              <a:t> resilientes:</a:t>
            </a:r>
            <a:endParaRPr lang="it-IT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8D6A87C-AE80-49FA-9DD1-006231F88807}"/>
              </a:ext>
            </a:extLst>
          </p:cNvPr>
          <p:cNvSpPr txBox="1"/>
          <p:nvPr/>
        </p:nvSpPr>
        <p:spPr>
          <a:xfrm>
            <a:off x="528810" y="2247441"/>
            <a:ext cx="8251633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• </a:t>
            </a:r>
            <a:r>
              <a:rPr lang="es-AR" sz="3600" b="1" i="1" dirty="0">
                <a:solidFill>
                  <a:schemeClr val="accent2">
                    <a:lumMod val="50000"/>
                  </a:schemeClr>
                </a:solidFill>
              </a:rPr>
              <a:t>Cohesión y solidaridad</a:t>
            </a:r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it-IT" sz="3600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• </a:t>
            </a:r>
            <a:r>
              <a:rPr lang="es-AR" sz="3600" b="1" i="1" dirty="0">
                <a:solidFill>
                  <a:schemeClr val="accent2">
                    <a:lumMod val="50000"/>
                  </a:schemeClr>
                </a:solidFill>
              </a:rPr>
              <a:t>Comunicación franca</a:t>
            </a:r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it-IT" sz="3600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• </a:t>
            </a:r>
            <a:r>
              <a:rPr lang="es-AR" sz="3600" b="1" i="1" dirty="0">
                <a:solidFill>
                  <a:schemeClr val="accent2">
                    <a:lumMod val="50000"/>
                  </a:schemeClr>
                </a:solidFill>
              </a:rPr>
              <a:t>Objetivos comunes</a:t>
            </a:r>
          </a:p>
          <a:p>
            <a:endParaRPr lang="es-AR" sz="36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AR" sz="3600" i="1" dirty="0">
                <a:solidFill>
                  <a:schemeClr val="accent2">
                    <a:lumMod val="50000"/>
                  </a:schemeClr>
                </a:solidFill>
              </a:rPr>
              <a:t>• </a:t>
            </a:r>
            <a:r>
              <a:rPr lang="es-AR" sz="3600" b="1" i="1" dirty="0">
                <a:solidFill>
                  <a:schemeClr val="accent2">
                    <a:lumMod val="50000"/>
                  </a:schemeClr>
                </a:solidFill>
              </a:rPr>
              <a:t>Capacidad de resolver conflictos</a:t>
            </a:r>
            <a:endParaRPr lang="it-IT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1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236</Words>
  <Application>Microsoft Office PowerPoint</Application>
  <PresentationFormat>Widescreen</PresentationFormat>
  <Paragraphs>73</Paragraphs>
  <Slides>10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Faceta</vt:lpstr>
      <vt:lpstr>Presentazione standard di PowerPoint</vt:lpstr>
      <vt:lpstr>PRIMERA PARTE</vt:lpstr>
      <vt:lpstr>RESILIENCIA :</vt:lpstr>
      <vt:lpstr>¿CÓMO?     </vt:lpstr>
      <vt:lpstr>¿CÓMO?     .HACIENDO FRENTE a la pandemia (evento traumático) de una manera propositiva, . REORGANIZANDO nuestra vida en cuarentena positivamente,  . RECICLÁNDONOS partiendo de las oportunidades nuevas             que hoy nos ofrece nuestra vida   </vt:lpstr>
      <vt:lpstr>¿Es innata o  adquirida?</vt:lpstr>
      <vt:lpstr>¿Es individual  o social?  </vt:lpstr>
      <vt:lpstr>Las personas resilientes suelen: </vt:lpstr>
      <vt:lpstr>Características de las  comunidades resilientes:</vt:lpstr>
      <vt:lpstr>La resiliencia: ¿forma parte de la misión de las mujeres cristianas durante la pandemia?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RESILIENCIA :</dc:title>
  <dc:creator>LIA ZERVINO</dc:creator>
  <cp:lastModifiedBy>Maria Bruno</cp:lastModifiedBy>
  <cp:revision>19</cp:revision>
  <dcterms:created xsi:type="dcterms:W3CDTF">2020-04-29T10:11:52Z</dcterms:created>
  <dcterms:modified xsi:type="dcterms:W3CDTF">2020-05-04T07:19:04Z</dcterms:modified>
</cp:coreProperties>
</file>