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3366"/>
    <a:srgbClr val="CC0099"/>
    <a:srgbClr val="0E0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90DC-D99E-4AE6-9482-4E05DDF35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0A66A4-5463-442A-9863-72A54A03D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FE0AE-9DED-4854-858B-F9E4FD703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EC981-B865-4DD6-A30E-D79E9A15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E67E7-AF89-4F26-A129-E225525C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29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C5827-B668-4FBC-BB62-4B13D161A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9CACD-4563-4487-BE76-5C696672D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29D7B-B4F0-49C4-8D63-F55718FFF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A9F73-F91B-4159-BE68-4438ECCEC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F0C-5594-40E8-A20D-74080DD1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93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C26C3-A324-41AC-B1BE-DA283F9C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8D23E8-FBFA-40AD-8C6E-1754D3728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8227D-A8F2-4515-A2DA-5EC7FBEC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7528-F8A5-4F13-B0A2-FAE397D8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CAB25-E3BA-4C9D-A9D8-4A7CFEF0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53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F5A58-88B6-49FA-B665-457BAFE9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5054F-DCAF-4363-B484-39B958F1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E696E-191B-4780-A183-B408DB91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E2A8D-1DFC-4E1C-A9A7-E07C06102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0AF4B-7101-45DE-BA4A-6376FFB99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97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C59D-6A7E-444C-849D-C974E9BA2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015BB-D424-4CC1-BB49-E157C1E01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F8A5F-6ECA-4924-962B-01F59A2D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2C808-6C7B-4D9E-ADA1-59BC6BFE8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8C02A-E785-4BD6-99F9-959451B0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21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3AE03-19B8-4892-AFA8-8076E7F1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3C95-364F-44C6-9545-6D6193A3E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93C-79F2-41CA-BFD1-53A6A805E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273E6-114D-4595-A693-7EE4EB3D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5997D-9781-498A-B091-CF2F3FA2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EBDB5-FBDF-4053-8BB9-CDCCD5C4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63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D87CF-1492-4F56-BE47-37011F27F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E4ED5-D453-4B4F-A7F2-5EA390DA3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57E8C-7CA1-46D5-B3BB-7DDD353BE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4E1566-F7CD-4EA7-A9FB-D46A8B737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01B2B0-2809-4B21-940C-3149AF05E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9AF2FB-F7EA-4DA0-80B8-4ADE59F9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21F9B-BA04-44B4-AD6C-C289D2E92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53989-ECDE-4EA6-A2C7-75B69F27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66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0E86E-179B-46C3-82DB-20AC15B25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AA4107-AE1C-48C6-AE25-F88ACAC5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E300C9-422D-4EA4-AFDA-8E168426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49FFE-78BE-425F-B8CC-3F263ADEB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166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E3E6CC-7B17-4D72-B2F5-1F3D443F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0BB985-B1BE-40D9-9438-0606D6329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16F81-C01B-4607-803C-72F4B71F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63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0F6CA-2F46-4F42-80F5-0F5FE73E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0E5EA-C9C5-410A-BA84-1242E0047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3FA84D-6C5D-48D2-A193-3AE2F44F5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E3E87-9506-4D9A-BB65-8A7B42B4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0F744-81CB-4D4E-AAA1-7EBFD113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B67F4-6696-47B0-B95B-910652E8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76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1122-8664-4696-BA8F-94D60D753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39F50E-6D4F-4036-B315-09F0697BF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32FCA-1DA6-4B24-96E1-BCFB3E54B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CCAD2-482E-457A-A599-C1BD8A07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389D8-107D-439F-BBA3-A436EB28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36F3-B944-4307-9899-F31D2E01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48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C2E04-727D-4EA1-8D1F-CBECCBFFD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158DB-A421-413F-AE95-0080A452E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F5496-4C4A-4D95-B581-DE186C89A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816C-E1E0-42F6-B1B8-A218B377E444}" type="datetimeFigureOut">
              <a:rPr lang="it-IT" smtClean="0"/>
              <a:t>22/12/2020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870CD-EF76-412A-89DE-103DC15EF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ACB9F-7D37-4E57-9599-97C55D626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2184-3BD6-466C-B10C-2745CC9099EC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45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Pena_de_muerte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s.wikipedia.org/wiki/Tribunal_Supremo_de_Pakist%C3%A1n" TargetMode="External"/><Relationship Id="rId4" Type="http://schemas.openxmlformats.org/officeDocument/2006/relationships/hyperlink" Target="https://es.wikipedia.org/wiki/Blasfemia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Derechos_humanos" TargetMode="External"/><Relationship Id="rId13" Type="http://schemas.openxmlformats.org/officeDocument/2006/relationships/hyperlink" Target="https://es.wikipedia.org/wiki/Embajador" TargetMode="External"/><Relationship Id="rId3" Type="http://schemas.openxmlformats.org/officeDocument/2006/relationships/hyperlink" Target="https://es.wikipedia.org/wiki/Trabajo_social" TargetMode="External"/><Relationship Id="rId7" Type="http://schemas.openxmlformats.org/officeDocument/2006/relationships/hyperlink" Target="https://es.wikipedia.org/wiki/Informe_Rettig" TargetMode="External"/><Relationship Id="rId12" Type="http://schemas.openxmlformats.org/officeDocument/2006/relationships/hyperlink" Target="https://es.wikipedia.org/wiki/Michelle_Bachelet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s.wikipedia.org/wiki/Comisi%C3%B3n_Nacional_de_Verdad_y_Reconciliaci%C3%B3n" TargetMode="External"/><Relationship Id="rId11" Type="http://schemas.openxmlformats.org/officeDocument/2006/relationships/hyperlink" Target="https://es.wikipedia.org/wiki/Primer_gobierno_de_Michelle_Bachelet" TargetMode="External"/><Relationship Id="rId5" Type="http://schemas.openxmlformats.org/officeDocument/2006/relationships/hyperlink" Target="https://es.wikipedia.org/wiki/Chile" TargetMode="External"/><Relationship Id="rId15" Type="http://schemas.openxmlformats.org/officeDocument/2006/relationships/hyperlink" Target="https://es.wikipedia.org/wiki/Israel" TargetMode="External"/><Relationship Id="rId10" Type="http://schemas.openxmlformats.org/officeDocument/2006/relationships/hyperlink" Target="https://es.wikipedia.org/wiki/Ministerio_de_Educaci%C3%B3n_de_Chile" TargetMode="External"/><Relationship Id="rId4" Type="http://schemas.openxmlformats.org/officeDocument/2006/relationships/hyperlink" Target="https://es.wikipedia.org/wiki/Pedagog%C3%ADa" TargetMode="External"/><Relationship Id="rId9" Type="http://schemas.openxmlformats.org/officeDocument/2006/relationships/hyperlink" Target="https://es.wikipedia.org/wiki/Dictadura_militar_(Chile)" TargetMode="External"/><Relationship Id="rId14" Type="http://schemas.openxmlformats.org/officeDocument/2006/relationships/hyperlink" Target="https://es.wikipedia.org/wiki/Santa_Se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0473045-8BEA-4A38-B20E-9607517F1829}"/>
              </a:ext>
            </a:extLst>
          </p:cNvPr>
          <p:cNvSpPr txBox="1"/>
          <p:nvPr/>
        </p:nvSpPr>
        <p:spPr>
          <a:xfrm>
            <a:off x="1490662" y="647700"/>
            <a:ext cx="9210675" cy="569386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 interreligioso 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“LIDERAZGO DE MUJERES </a:t>
            </a: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RELACIONES INTERNACIONALES“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organizado por Mujeres de Fe</a:t>
            </a: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Religions</a:t>
            </a:r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Peace</a:t>
            </a:r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Webinar</a:t>
            </a:r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 a cargo de:</a:t>
            </a:r>
          </a:p>
          <a:p>
            <a:pPr algn="ctr"/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María Lía </a:t>
            </a:r>
            <a:r>
              <a:rPr lang="es-ES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Zervino</a:t>
            </a:r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, Servidora</a:t>
            </a:r>
          </a:p>
          <a:p>
            <a:pPr algn="ctr"/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Presidente de la UMOFC/WUCWO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17 de septiembre 2020</a:t>
            </a:r>
          </a:p>
        </p:txBody>
      </p:sp>
    </p:spTree>
    <p:extLst>
      <p:ext uri="{BB962C8B-B14F-4D97-AF65-F5344CB8AC3E}">
        <p14:creationId xmlns:p14="http://schemas.microsoft.com/office/powerpoint/2010/main" val="110852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6449707-ADA0-47C0-B2B9-89F14B7E7CA2}"/>
              </a:ext>
            </a:extLst>
          </p:cNvPr>
          <p:cNvSpPr txBox="1"/>
          <p:nvPr/>
        </p:nvSpPr>
        <p:spPr>
          <a:xfrm>
            <a:off x="1562100" y="1457325"/>
            <a:ext cx="9210675" cy="452431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SOBRE </a:t>
            </a:r>
          </a:p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FRATERNIDAD HUMANA </a:t>
            </a:r>
          </a:p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LA PAZ MUNDIAL Y LA CONVIVENCIA COMÚN</a:t>
            </a:r>
          </a:p>
          <a:p>
            <a:pPr algn="ctr"/>
            <a:endParaRPr lang="es-A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firmado por</a:t>
            </a:r>
          </a:p>
          <a:p>
            <a:pPr algn="ctr"/>
            <a:endParaRPr lang="es-A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Gran Imán de Al-</a:t>
            </a:r>
            <a:r>
              <a:rPr lang="es-A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Azhar</a:t>
            </a:r>
            <a:r>
              <a:rPr lang="it-I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Ahmad Al-</a:t>
            </a:r>
            <a:r>
              <a:rPr lang="it-IT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Tayyeb</a:t>
            </a:r>
            <a:r>
              <a:rPr lang="it-I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it-IT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</a:t>
            </a:r>
            <a:r>
              <a:rPr lang="it-I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Papa Francisco</a:t>
            </a:r>
          </a:p>
          <a:p>
            <a:pPr algn="ctr"/>
            <a:endParaRPr lang="it-IT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de febrero 2019</a:t>
            </a:r>
          </a:p>
          <a:p>
            <a:pPr algn="ctr"/>
            <a:endParaRPr lang="es-A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Abu Dabi</a:t>
            </a:r>
          </a:p>
          <a:p>
            <a:pPr algn="ctr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42698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0E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C8EA93-250E-4BFE-B7F9-4CB5E58A9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088" y="275800"/>
            <a:ext cx="2381250" cy="23812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FA7854-2649-421B-A3B0-CDF63B7760CB}"/>
              </a:ext>
            </a:extLst>
          </p:cNvPr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0" t="9611" r="9121" b="37868"/>
          <a:stretch/>
        </p:blipFill>
        <p:spPr>
          <a:xfrm>
            <a:off x="8547713" y="275800"/>
            <a:ext cx="2383200" cy="23832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FAB669-B649-4AB5-ACC7-7592083730C5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1" t="-689" r="15584" b="689"/>
          <a:stretch/>
        </p:blipFill>
        <p:spPr>
          <a:xfrm>
            <a:off x="8540113" y="3620459"/>
            <a:ext cx="2383200" cy="23832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EE347C0-4CB5-4475-A479-F5AC10D5C851}"/>
              </a:ext>
            </a:extLst>
          </p:cNvPr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30" t="-41" r="3731" b="41"/>
          <a:stretch/>
        </p:blipFill>
        <p:spPr>
          <a:xfrm rot="16200000">
            <a:off x="4888226" y="3620460"/>
            <a:ext cx="2383200" cy="23832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14D01D4-871A-4B9E-8715-1BBBB27399E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7" r="4176" b="38379"/>
          <a:stretch/>
        </p:blipFill>
        <p:spPr>
          <a:xfrm>
            <a:off x="1268687" y="3620459"/>
            <a:ext cx="2350852" cy="23832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FAC5FBF-0DCF-4DCC-AEE2-2AFB867BE9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26" y="275800"/>
            <a:ext cx="2383200" cy="23832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26CEE2F-1AA8-4DEB-80FC-C7F9258B255A}"/>
              </a:ext>
            </a:extLst>
          </p:cNvPr>
          <p:cNvSpPr txBox="1"/>
          <p:nvPr/>
        </p:nvSpPr>
        <p:spPr>
          <a:xfrm>
            <a:off x="860974" y="2661583"/>
            <a:ext cx="315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PERSPECTIVA ISL</a:t>
            </a:r>
            <a:r>
              <a:rPr lang="es-419" b="1" dirty="0">
                <a:solidFill>
                  <a:schemeClr val="bg1"/>
                </a:solidFill>
              </a:rPr>
              <a:t>ÁMICA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PROF. SHAHRZAD HOUSHMAND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6B691C-B9FB-4228-B21B-BA47E8D4E977}"/>
              </a:ext>
            </a:extLst>
          </p:cNvPr>
          <p:cNvSpPr txBox="1"/>
          <p:nvPr/>
        </p:nvSpPr>
        <p:spPr>
          <a:xfrm>
            <a:off x="4703369" y="2661583"/>
            <a:ext cx="278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PERSPECTIVA </a:t>
            </a:r>
            <a:r>
              <a:rPr lang="es-419" b="1" dirty="0">
                <a:solidFill>
                  <a:schemeClr val="bg1"/>
                </a:solidFill>
              </a:rPr>
              <a:t>BUDISTA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REV. ELENA SEISHIN VIVIANI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182A07-E020-4AA8-908A-42BD711F69C0}"/>
              </a:ext>
            </a:extLst>
          </p:cNvPr>
          <p:cNvSpPr txBox="1"/>
          <p:nvPr/>
        </p:nvSpPr>
        <p:spPr>
          <a:xfrm>
            <a:off x="8171338" y="2661583"/>
            <a:ext cx="3125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PERSPECTIVA </a:t>
            </a:r>
            <a:r>
              <a:rPr lang="es-419" b="1" dirty="0">
                <a:solidFill>
                  <a:schemeClr val="bg1"/>
                </a:solidFill>
              </a:rPr>
              <a:t>HINDÚ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SWAMINI HAMSANANDA GHIRI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A4A543-36ED-46C9-8E75-02A98919415D}"/>
              </a:ext>
            </a:extLst>
          </p:cNvPr>
          <p:cNvSpPr txBox="1"/>
          <p:nvPr/>
        </p:nvSpPr>
        <p:spPr>
          <a:xfrm>
            <a:off x="1401886" y="6009131"/>
            <a:ext cx="2099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PERSPECTIVA </a:t>
            </a:r>
            <a:r>
              <a:rPr lang="es-419" b="1" dirty="0">
                <a:solidFill>
                  <a:schemeClr val="bg1"/>
                </a:solidFill>
              </a:rPr>
              <a:t>JUDÍA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DRA. SABRINA COEN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913F84-2F36-47F8-B763-76A83F03C7B7}"/>
              </a:ext>
            </a:extLst>
          </p:cNvPr>
          <p:cNvSpPr txBox="1"/>
          <p:nvPr/>
        </p:nvSpPr>
        <p:spPr>
          <a:xfrm>
            <a:off x="4768762" y="6009131"/>
            <a:ext cx="2652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PERSPECTIVA </a:t>
            </a:r>
            <a:r>
              <a:rPr lang="es-419" b="1" dirty="0">
                <a:solidFill>
                  <a:schemeClr val="bg1"/>
                </a:solidFill>
              </a:rPr>
              <a:t>ECUMÉNICA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DRA. ISABEL APAWO PHIRI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B8A0FC8-B268-4430-B513-1C8E2EA7AFA4}"/>
              </a:ext>
            </a:extLst>
          </p:cNvPr>
          <p:cNvSpPr txBox="1"/>
          <p:nvPr/>
        </p:nvSpPr>
        <p:spPr>
          <a:xfrm>
            <a:off x="7941754" y="6009131"/>
            <a:ext cx="35951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PERSPECTIVA </a:t>
            </a:r>
            <a:r>
              <a:rPr lang="es-419" b="1" dirty="0">
                <a:solidFill>
                  <a:schemeClr val="bg1"/>
                </a:solidFill>
              </a:rPr>
              <a:t>CATÓLICA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s-ES" dirty="0">
                <a:solidFill>
                  <a:schemeClr val="bg1"/>
                </a:solidFill>
              </a:rPr>
              <a:t>DRA. MARÍA LÍA ZERVINO, </a:t>
            </a:r>
            <a:r>
              <a:rPr lang="es-ES" i="1" dirty="0">
                <a:solidFill>
                  <a:schemeClr val="bg1"/>
                </a:solidFill>
              </a:rPr>
              <a:t>SERVIDORA</a:t>
            </a:r>
            <a:endParaRPr lang="it-IT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1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6449707-ADA0-47C0-B2B9-89F14B7E7CA2}"/>
              </a:ext>
            </a:extLst>
          </p:cNvPr>
          <p:cNvSpPr txBox="1"/>
          <p:nvPr/>
        </p:nvSpPr>
        <p:spPr>
          <a:xfrm>
            <a:off x="1490662" y="647700"/>
            <a:ext cx="9210675" cy="5262979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 ecuménico e interreligioso 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"MUJERES CONSTRUCTORAS DE FRATERNIDAD HUMANA“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 el patrocinio de las embajadas ante la Santa Sede</a:t>
            </a: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Argentina, Austria, Países Bajos y Filipinas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3 de marzo 2020 – Roma </a:t>
            </a:r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( + in </a:t>
            </a:r>
            <a:r>
              <a:rPr lang="es-ES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streaming</a:t>
            </a:r>
            <a:r>
              <a:rPr lang="es-ES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Con ocasión de las celebraciones por el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Día Internacional de la Mujer</a:t>
            </a:r>
            <a:endParaRPr lang="it-IT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44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E23D5B5-43C5-4924-B49A-D48C82FFD5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21"/>
          <a:stretch/>
        </p:blipFill>
        <p:spPr>
          <a:xfrm>
            <a:off x="0" y="0"/>
            <a:ext cx="5427068" cy="253901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800578B-EDA9-466B-89C8-691C1C2BC9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48" b="23591"/>
          <a:stretch/>
        </p:blipFill>
        <p:spPr>
          <a:xfrm>
            <a:off x="7954392" y="4659904"/>
            <a:ext cx="4237607" cy="219809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A2E893F-24DB-4D62-A837-7282DBE8E28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57" r="17459" b="22977"/>
          <a:stretch/>
        </p:blipFill>
        <p:spPr>
          <a:xfrm>
            <a:off x="1" y="4804097"/>
            <a:ext cx="4836318" cy="205390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629E1D4-B360-4387-BE50-5AF02EE98F0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44" b="30884"/>
          <a:stretch/>
        </p:blipFill>
        <p:spPr>
          <a:xfrm>
            <a:off x="8307420" y="1"/>
            <a:ext cx="3902335" cy="279183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185C05BA-FE16-4F28-9FEA-3C1965752E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4370" y="437405"/>
            <a:ext cx="3066716" cy="5983190"/>
          </a:xfrm>
          <a:prstGeom prst="rect">
            <a:avLst/>
          </a:prstGeom>
          <a:ln w="22225">
            <a:solidFill>
              <a:schemeClr val="tx1"/>
            </a:solidFill>
          </a:ln>
          <a:effectLst>
            <a:softEdge rad="25400"/>
          </a:effec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6938F66-6D16-4492-839E-42D9285F78F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2"/>
          <a:stretch/>
        </p:blipFill>
        <p:spPr>
          <a:xfrm>
            <a:off x="192418" y="2957932"/>
            <a:ext cx="1566406" cy="136105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1EBEAE8-3F3E-4F54-8A5B-8D6C037DB7A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85" b="19663"/>
          <a:stretch/>
        </p:blipFill>
        <p:spPr>
          <a:xfrm>
            <a:off x="8429838" y="3009325"/>
            <a:ext cx="3353408" cy="143309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D5B3D27-2C03-4BE6-9CCE-7052462B0245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93" b="7832"/>
          <a:stretch/>
        </p:blipFill>
        <p:spPr>
          <a:xfrm>
            <a:off x="2057039" y="2644963"/>
            <a:ext cx="2599116" cy="199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46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BFE2609-9218-4CF5-8A93-1AD983B027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8" b="-1"/>
          <a:stretch/>
        </p:blipFill>
        <p:spPr>
          <a:xfrm>
            <a:off x="1524000" y="150778"/>
            <a:ext cx="9144000" cy="655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7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6449707-ADA0-47C0-B2B9-89F14B7E7CA2}"/>
              </a:ext>
            </a:extLst>
          </p:cNvPr>
          <p:cNvSpPr txBox="1"/>
          <p:nvPr/>
        </p:nvSpPr>
        <p:spPr>
          <a:xfrm>
            <a:off x="952500" y="647700"/>
            <a:ext cx="10277475" cy="5940088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Puntos salientes de la DECLARACION CONJUNTA:</a:t>
            </a:r>
          </a:p>
          <a:p>
            <a:pPr algn="ctr"/>
            <a:r>
              <a:rPr lang="es-E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(umofc.org)</a:t>
            </a:r>
          </a:p>
          <a:p>
            <a:pPr algn="ctr"/>
            <a:endParaRPr lang="es-E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400" i="1" dirty="0">
                <a:solidFill>
                  <a:schemeClr val="tx1"/>
                </a:solidFill>
              </a:rPr>
              <a:t>“El pluralismo y la diversidad de religión, color, sexo, raza y lengua son expresión de una sabia voluntad divina, con la que Dios creó a los seres humanos”.</a:t>
            </a:r>
          </a:p>
          <a:p>
            <a:pPr algn="ctr"/>
            <a:endParaRPr lang="es-ES" sz="2400" i="1" dirty="0">
              <a:solidFill>
                <a:schemeClr val="tx1"/>
              </a:solidFill>
            </a:endParaRPr>
          </a:p>
          <a:p>
            <a:pPr algn="just"/>
            <a:r>
              <a:rPr lang="es-ES" sz="2400" i="1" dirty="0">
                <a:solidFill>
                  <a:schemeClr val="tx1"/>
                </a:solidFill>
              </a:rPr>
              <a:t>Acordamos: </a:t>
            </a:r>
          </a:p>
          <a:p>
            <a:pPr algn="just"/>
            <a:r>
              <a:rPr lang="es-ES" sz="2400" i="1" dirty="0">
                <a:solidFill>
                  <a:schemeClr val="tx1"/>
                </a:solidFill>
              </a:rPr>
              <a:t>“nosotras, mujeres de fe, estamos de acuerdo, desde nuestras diferentes perspectivas religiosas, en educarnos y educar para una humanidad más fraterna. Por lo tanto, hacemos un llamamiento a las mujeres y hombres creyentes, pero también a todos aquellos que desean una convivencia determinada por la justicia y la paz, para que se unan a este acuerdo, expresión de amistad social y respeto mutuo”.</a:t>
            </a:r>
            <a:endParaRPr lang="es-ES" sz="2000" dirty="0"/>
          </a:p>
          <a:p>
            <a:pPr algn="ctr"/>
            <a:endParaRPr lang="it-IT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3587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E9950E9-5D3C-48B8-9FC1-378A12D20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747713"/>
            <a:ext cx="9525000" cy="536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E67F47F-D154-4754-A48C-716729C4CB6B}"/>
              </a:ext>
            </a:extLst>
          </p:cNvPr>
          <p:cNvSpPr txBox="1"/>
          <p:nvPr/>
        </p:nvSpPr>
        <p:spPr>
          <a:xfrm>
            <a:off x="2124075" y="1619250"/>
            <a:ext cx="38671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chemeClr val="bg1"/>
                </a:solidFill>
              </a:rPr>
              <a:t>ASIA BIBI</a:t>
            </a:r>
          </a:p>
          <a:p>
            <a:endParaRPr lang="es-AR" dirty="0">
              <a:solidFill>
                <a:schemeClr val="bg1"/>
              </a:solidFill>
            </a:endParaRPr>
          </a:p>
          <a:p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Fue</a:t>
            </a:r>
            <a:r>
              <a:rPr lang="es-E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juzgada y </a:t>
            </a:r>
            <a:r>
              <a:rPr lang="es-ES" b="0" i="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3" tooltip="Pena de muer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condenada a muerte</a:t>
            </a:r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por </a:t>
            </a:r>
            <a:r>
              <a:rPr lang="es-ES" b="0" i="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4" tooltip="Blasfem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blasfemia</a:t>
            </a:r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en 2010 </a:t>
            </a:r>
          </a:p>
          <a:p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por un tribunal paquistaní</a:t>
            </a:r>
          </a:p>
          <a:p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En 2018, el </a:t>
            </a:r>
            <a:r>
              <a:rPr lang="es-ES" b="0" i="0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5" tooltip="Tribunal Supremo de Pakistá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Tribunal Supremo de Pakistán</a:t>
            </a:r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la absolvió debido a pruebas insuficientes</a:t>
            </a:r>
          </a:p>
          <a:p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Defensora de la </a:t>
            </a:r>
            <a:r>
              <a:rPr lang="es-ES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libertad religiosa</a:t>
            </a:r>
            <a:r>
              <a:rPr lang="es-E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de las minorías y sobre todo de la </a:t>
            </a:r>
            <a:r>
              <a:rPr lang="es-ES" b="0" i="0" u="sng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dignidad y derechos de las mujeres</a:t>
            </a:r>
          </a:p>
          <a:p>
            <a:endParaRPr lang="es-ES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5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86FBD60-16A4-41A2-9CDA-A8137DC60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275" y="1022350"/>
            <a:ext cx="3454400" cy="51943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321549C-AEBD-45B4-9F03-2E2F466E03C7}"/>
              </a:ext>
            </a:extLst>
          </p:cNvPr>
          <p:cNvSpPr txBox="1"/>
          <p:nvPr/>
        </p:nvSpPr>
        <p:spPr>
          <a:xfrm>
            <a:off x="1123950" y="1085850"/>
            <a:ext cx="5895975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b="1" dirty="0"/>
              <a:t>MONICA JIMENEZ DE JARA</a:t>
            </a:r>
          </a:p>
          <a:p>
            <a:endParaRPr lang="es-AR" dirty="0"/>
          </a:p>
          <a:p>
            <a:r>
              <a:rPr lang="es-ES" b="0" i="0" u="none" strike="noStrike" dirty="0">
                <a:effectLst/>
                <a:latin typeface="Arial" panose="020B0604020202020204" pitchFamily="34" charset="0"/>
                <a:hlinkClick r:id="rId3" tooltip="Trabajo soci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Asistente social</a:t>
            </a:r>
            <a:r>
              <a:rPr lang="es-ES" b="0" i="0" dirty="0">
                <a:effectLst/>
                <a:latin typeface="Arial" panose="020B0604020202020204" pitchFamily="34" charset="0"/>
              </a:rPr>
              <a:t>,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4" tooltip="Pedagogí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pedagoga</a:t>
            </a:r>
            <a:r>
              <a:rPr lang="es-ES" b="0" i="0" dirty="0">
                <a:effectLst/>
                <a:latin typeface="Arial" panose="020B0604020202020204" pitchFamily="34" charset="0"/>
              </a:rPr>
              <a:t> y política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5" tooltip="Ch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chilena</a:t>
            </a:r>
            <a:r>
              <a:rPr lang="es-ES" b="0" i="0" dirty="0">
                <a:effectLst/>
                <a:latin typeface="Arial" panose="020B0604020202020204" pitchFamily="34" charset="0"/>
              </a:rPr>
              <a:t>. </a:t>
            </a: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ES" dirty="0">
                <a:latin typeface="Arial" panose="020B0604020202020204" pitchFamily="34" charset="0"/>
              </a:rPr>
              <a:t>I</a:t>
            </a:r>
            <a:r>
              <a:rPr lang="es-ES" b="0" i="0" dirty="0">
                <a:effectLst/>
                <a:latin typeface="Arial" panose="020B0604020202020204" pitchFamily="34" charset="0"/>
              </a:rPr>
              <a:t>ntegró la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6" tooltip="Comisión Nacional de Verdad y Reconciliació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Comisión Nacional de Verdad y Reconciliación</a:t>
            </a:r>
            <a:r>
              <a:rPr lang="es-ES" b="0" i="0" dirty="0">
                <a:effectLst/>
                <a:latin typeface="Arial" panose="020B0604020202020204" pitchFamily="34" charset="0"/>
              </a:rPr>
              <a:t>, que elaboró el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7" tooltip="Informe Retti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Informe Rettig</a:t>
            </a:r>
            <a:r>
              <a:rPr lang="es-ES" b="0" i="0" dirty="0">
                <a:effectLst/>
                <a:latin typeface="Arial" panose="020B0604020202020204" pitchFamily="34" charset="0"/>
              </a:rPr>
              <a:t> sobre las violaciones a los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8" tooltip="Derechos human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derechos humanos</a:t>
            </a:r>
            <a:r>
              <a:rPr lang="es-ES" b="0" i="0" dirty="0">
                <a:effectLst/>
                <a:latin typeface="Arial" panose="020B0604020202020204" pitchFamily="34" charset="0"/>
              </a:rPr>
              <a:t> que tuvieron lugar durante la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9" tooltip="Dictadura militar (Chil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dictadura militar</a:t>
            </a:r>
            <a:r>
              <a:rPr lang="es-ES" b="0" i="0" u="none" strike="noStrike" dirty="0">
                <a:effectLst/>
                <a:latin typeface="Arial" panose="020B0604020202020204" pitchFamily="34" charset="0"/>
              </a:rPr>
              <a:t>.</a:t>
            </a:r>
            <a:endParaRPr lang="es-ES" b="0" i="0" dirty="0">
              <a:effectLst/>
              <a:latin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ES" u="sng" strike="noStrike" dirty="0">
                <a:latin typeface="Arial" panose="020B0604020202020204" pitchFamily="34" charset="0"/>
                <a:hlinkClick r:id="rId10" tooltip="Ministerio de Educación de Ch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Fue </a:t>
            </a:r>
            <a:r>
              <a:rPr lang="es-ES" u="none" strike="noStrike" dirty="0">
                <a:latin typeface="Arial" panose="020B0604020202020204" pitchFamily="34" charset="0"/>
                <a:hlinkClick r:id="rId10" tooltip="Ministerio de Educación de Ch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10" tooltip="Ministerio de Educación de Ch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inistra de Educación de Chile</a:t>
            </a:r>
            <a:r>
              <a:rPr lang="es-ES" b="0" i="0" dirty="0">
                <a:effectLst/>
                <a:latin typeface="Arial" panose="020B0604020202020204" pitchFamily="34" charset="0"/>
              </a:rPr>
              <a:t>, durante el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11" tooltip="Primer gobierno de Michelle Bachel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primer gobierno</a:t>
            </a:r>
            <a:r>
              <a:rPr lang="es-ES" b="0" i="0" dirty="0">
                <a:effectLst/>
                <a:latin typeface="Arial" panose="020B0604020202020204" pitchFamily="34" charset="0"/>
              </a:rPr>
              <a:t> de 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12" tooltip="Michelle Bachele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Bachelet</a:t>
            </a:r>
            <a:r>
              <a:rPr lang="es-ES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ES" b="0" i="0" dirty="0">
                <a:effectLst/>
                <a:latin typeface="Arial" panose="020B0604020202020204" pitchFamily="34" charset="0"/>
              </a:rPr>
              <a:t>En 2014 fue 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13" tooltip="Embajado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embajadora</a:t>
            </a:r>
            <a:r>
              <a:rPr lang="es-ES" b="0" i="0" dirty="0">
                <a:effectLst/>
                <a:latin typeface="Arial" panose="020B0604020202020204" pitchFamily="34" charset="0"/>
              </a:rPr>
              <a:t> de Chile ante la </a:t>
            </a:r>
            <a:r>
              <a:rPr lang="es-ES" b="0" i="0" u="none" strike="noStrike" dirty="0">
                <a:effectLst/>
                <a:latin typeface="Arial" panose="020B0604020202020204" pitchFamily="34" charset="0"/>
                <a:hlinkClick r:id="rId14" tooltip="Santa Se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Santa Sede</a:t>
            </a:r>
            <a:r>
              <a:rPr lang="es-ES" b="0" i="0" dirty="0">
                <a:effectLst/>
                <a:latin typeface="Arial" panose="020B0604020202020204" pitchFamily="34" charset="0"/>
              </a:rPr>
              <a:t> </a:t>
            </a: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ES" b="0" i="0" dirty="0">
                <a:effectLst/>
                <a:latin typeface="Arial" panose="020B0604020202020204" pitchFamily="34" charset="0"/>
              </a:rPr>
              <a:t>En 2016, fue </a:t>
            </a:r>
            <a:r>
              <a:rPr lang="es-ES" b="0" i="0" u="sng" dirty="0">
                <a:effectLst/>
                <a:latin typeface="Arial" panose="020B0604020202020204" pitchFamily="34" charset="0"/>
              </a:rPr>
              <a:t>embajadora</a:t>
            </a:r>
            <a:r>
              <a:rPr lang="es-ES" b="0" i="0" dirty="0">
                <a:effectLst/>
                <a:latin typeface="Arial" panose="020B0604020202020204" pitchFamily="34" charset="0"/>
              </a:rPr>
              <a:t> de su país ante </a:t>
            </a:r>
            <a:r>
              <a:rPr lang="es-ES" b="0" i="0" u="sng" dirty="0">
                <a:effectLst/>
                <a:latin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Israel</a:t>
            </a:r>
            <a:endParaRPr lang="es-ES" b="0" i="0" u="sng" dirty="0">
              <a:effectLst/>
              <a:latin typeface="Arial" panose="020B0604020202020204" pitchFamily="34" charset="0"/>
            </a:endParaRPr>
          </a:p>
          <a:p>
            <a:endParaRPr lang="es-ES" u="sng" dirty="0">
              <a:latin typeface="Arial" panose="020B0604020202020204" pitchFamily="34" charset="0"/>
            </a:endParaRPr>
          </a:p>
          <a:p>
            <a:r>
              <a:rPr lang="es-ES" b="0" i="0" dirty="0">
                <a:effectLst/>
                <a:latin typeface="Arial" panose="020B0604020202020204" pitchFamily="34" charset="0"/>
              </a:rPr>
              <a:t>Murió el 25 de agosto de 2020.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592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Panorámica</PresentationFormat>
  <Paragraphs>77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Bruno</dc:creator>
  <cp:lastModifiedBy>LIA ZERVINO</cp:lastModifiedBy>
  <cp:revision>18</cp:revision>
  <dcterms:created xsi:type="dcterms:W3CDTF">2020-09-16T09:48:59Z</dcterms:created>
  <dcterms:modified xsi:type="dcterms:W3CDTF">2020-12-22T10:08:07Z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377109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