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63" r:id="rId2"/>
    <p:sldId id="284" r:id="rId3"/>
    <p:sldId id="259" r:id="rId4"/>
    <p:sldId id="285" r:id="rId5"/>
    <p:sldId id="256" r:id="rId6"/>
    <p:sldId id="257" r:id="rId7"/>
    <p:sldId id="286" r:id="rId8"/>
    <p:sldId id="258" r:id="rId9"/>
    <p:sldId id="279" r:id="rId10"/>
    <p:sldId id="287" r:id="rId11"/>
    <p:sldId id="260" r:id="rId12"/>
    <p:sldId id="288" r:id="rId13"/>
    <p:sldId id="261" r:id="rId14"/>
    <p:sldId id="262" r:id="rId15"/>
    <p:sldId id="264" r:id="rId16"/>
    <p:sldId id="280" r:id="rId17"/>
    <p:sldId id="265" r:id="rId1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00"/>
    <a:srgbClr val="CC0000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82" d="100"/>
          <a:sy n="82" d="100"/>
        </p:scale>
        <p:origin x="1478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34DEFD-3A71-4409-A0F7-8DBD26A89966}" type="datetimeFigureOut">
              <a:rPr lang="es-ES" smtClean="0"/>
              <a:t>26/09/2019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0924F1-3C35-4BC2-A6E2-2D78E7D105E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1720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924F1-3C35-4BC2-A6E2-2D78E7D105E6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2152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82140194-24A7-4643-AAEB-FB6C1F8DEE13}" type="datetimeFigureOut">
              <a:rPr lang="es-ES" smtClean="0"/>
              <a:t>26/09/2019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84C35649-6392-47B0-A52A-FFE6D593D54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40194-24A7-4643-AAEB-FB6C1F8DEE13}" type="datetimeFigureOut">
              <a:rPr lang="es-ES" smtClean="0"/>
              <a:t>26/09/2019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5649-6392-47B0-A52A-FFE6D593D54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40194-24A7-4643-AAEB-FB6C1F8DEE13}" type="datetimeFigureOut">
              <a:rPr lang="es-ES" smtClean="0"/>
              <a:t>26/09/2019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5649-6392-47B0-A52A-FFE6D593D54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40194-24A7-4643-AAEB-FB6C1F8DEE13}" type="datetimeFigureOut">
              <a:rPr lang="es-ES" smtClean="0"/>
              <a:t>26/09/2019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5649-6392-47B0-A52A-FFE6D593D54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40194-24A7-4643-AAEB-FB6C1F8DEE13}" type="datetimeFigureOut">
              <a:rPr lang="es-ES" smtClean="0"/>
              <a:t>26/09/2019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5649-6392-47B0-A52A-FFE6D593D54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40194-24A7-4643-AAEB-FB6C1F8DEE13}" type="datetimeFigureOut">
              <a:rPr lang="es-ES" smtClean="0"/>
              <a:t>26/09/2019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5649-6392-47B0-A52A-FFE6D593D546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40194-24A7-4643-AAEB-FB6C1F8DEE13}" type="datetimeFigureOut">
              <a:rPr lang="es-ES" smtClean="0"/>
              <a:t>26/09/2019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5649-6392-47B0-A52A-FFE6D593D546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40194-24A7-4643-AAEB-FB6C1F8DEE13}" type="datetimeFigureOut">
              <a:rPr lang="es-ES" smtClean="0"/>
              <a:t>26/09/2019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5649-6392-47B0-A52A-FFE6D593D54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40194-24A7-4643-AAEB-FB6C1F8DEE13}" type="datetimeFigureOut">
              <a:rPr lang="es-ES" smtClean="0"/>
              <a:t>26/09/2019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5649-6392-47B0-A52A-FFE6D593D54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82140194-24A7-4643-AAEB-FB6C1F8DEE13}" type="datetimeFigureOut">
              <a:rPr lang="es-ES" smtClean="0"/>
              <a:t>26/09/2019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84C35649-6392-47B0-A52A-FFE6D593D54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82140194-24A7-4643-AAEB-FB6C1F8DEE13}" type="datetimeFigureOut">
              <a:rPr lang="es-ES" smtClean="0"/>
              <a:t>26/09/2019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84C35649-6392-47B0-A52A-FFE6D593D54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2140194-24A7-4643-AAEB-FB6C1F8DEE13}" type="datetimeFigureOut">
              <a:rPr lang="es-ES" smtClean="0"/>
              <a:t>26/09/2019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4C35649-6392-47B0-A52A-FFE6D593D546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ria Lia\Pictures\2014\Anita García Costa Zervi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944" y="-1"/>
            <a:ext cx="4985320" cy="717119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5268" y="0"/>
            <a:ext cx="8260672" cy="103942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AR" sz="2800" b="1" dirty="0">
                <a:solidFill>
                  <a:srgbClr val="002060"/>
                </a:solidFill>
              </a:rPr>
              <a:t>Desafíos y potencialidades</a:t>
            </a:r>
            <a:br>
              <a:rPr lang="es-AR" sz="2800" b="1" dirty="0">
                <a:solidFill>
                  <a:srgbClr val="002060"/>
                </a:solidFill>
              </a:rPr>
            </a:br>
            <a:r>
              <a:rPr lang="es-AR" sz="2800" b="1" dirty="0">
                <a:solidFill>
                  <a:srgbClr val="002060"/>
                </a:solidFill>
              </a:rPr>
              <a:t>de la mujer en América Latina</a:t>
            </a:r>
            <a:endParaRPr lang="es-ES" sz="2800" b="1" dirty="0">
              <a:solidFill>
                <a:srgbClr val="00206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5949280"/>
            <a:ext cx="9144000" cy="90872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s-AR" b="1" i="1" dirty="0">
                <a:solidFill>
                  <a:srgbClr val="002060"/>
                </a:solidFill>
              </a:rPr>
              <a:t>La esperanza en América Latina tiene rostro de mujer</a:t>
            </a:r>
          </a:p>
          <a:p>
            <a:pPr marL="0" indent="0" algn="ctr">
              <a:buNone/>
            </a:pPr>
            <a:r>
              <a:rPr lang="es-AR" sz="1800" b="1" dirty="0">
                <a:solidFill>
                  <a:srgbClr val="002060"/>
                </a:solidFill>
              </a:rPr>
              <a:t>(Papa Francisco, Bogotá, 7/9/2017)</a:t>
            </a:r>
            <a:endParaRPr lang="es-ES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79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5248" y="0"/>
            <a:ext cx="11687176" cy="5632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-540567" y="5632373"/>
            <a:ext cx="10081120" cy="132343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s-AR" sz="2000" dirty="0"/>
          </a:p>
          <a:p>
            <a:pPr algn="ctr"/>
            <a:r>
              <a:rPr lang="es-AR" sz="2000" dirty="0"/>
              <a:t>Región amazónica de Venezuela – Mujeres de la etnia </a:t>
            </a:r>
            <a:r>
              <a:rPr lang="es-AR" sz="2000" dirty="0" err="1"/>
              <a:t>Warao</a:t>
            </a:r>
            <a:r>
              <a:rPr lang="es-AR" sz="2000" dirty="0"/>
              <a:t> </a:t>
            </a:r>
          </a:p>
          <a:p>
            <a:r>
              <a:rPr lang="es-AR" sz="2000" dirty="0"/>
              <a:t>     </a:t>
            </a:r>
          </a:p>
          <a:p>
            <a:r>
              <a:rPr lang="es-AR" sz="2000" dirty="0"/>
              <a:t>         * Violencia            *Explotación sexual y económica           *Hambre y enfermedad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6341" y="5170708"/>
            <a:ext cx="9143998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MUJERES  DE  LA  UMOFC  PROMOTORAS  DE  ESPERANZA</a:t>
            </a:r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089375" y="23142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es-AR" dirty="0">
                <a:solidFill>
                  <a:schemeClr val="bg1"/>
                </a:solidFill>
              </a:rPr>
              <a:t>SINODO SOBRE AMAZONIA Y LAS MUJERES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692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819330"/>
          </a:xfrm>
          <a:gradFill flip="none" rotWithShape="1">
            <a:gsLst>
              <a:gs pos="0">
                <a:srgbClr val="336600">
                  <a:tint val="66000"/>
                  <a:satMod val="160000"/>
                </a:srgbClr>
              </a:gs>
              <a:gs pos="50000">
                <a:srgbClr val="336600">
                  <a:tint val="44500"/>
                  <a:satMod val="160000"/>
                </a:srgbClr>
              </a:gs>
              <a:gs pos="100000">
                <a:srgbClr val="3366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>
            <a:normAutofit fontScale="90000"/>
          </a:bodyPr>
          <a:lstStyle/>
          <a:p>
            <a:pPr fontAlgn="base"/>
            <a:r>
              <a:rPr lang="es-ES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Amazonía: Nuevos Caminos para la Iglesia y para una Ecología Integral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475656" y="3284984"/>
            <a:ext cx="6048672" cy="861774"/>
          </a:xfrm>
          <a:prstGeom prst="rect">
            <a:avLst/>
          </a:prstGeom>
          <a:gradFill flip="none" rotWithShape="1">
            <a:gsLst>
              <a:gs pos="0">
                <a:srgbClr val="336600">
                  <a:tint val="66000"/>
                  <a:satMod val="160000"/>
                </a:srgbClr>
              </a:gs>
              <a:gs pos="50000">
                <a:srgbClr val="336600">
                  <a:tint val="44500"/>
                  <a:satMod val="160000"/>
                </a:srgbClr>
              </a:gs>
              <a:gs pos="100000">
                <a:srgbClr val="3366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s-ES" sz="3200" b="1" dirty="0"/>
              <a:t>Dimensión   regional   y   universal</a:t>
            </a:r>
          </a:p>
          <a:p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1629746" y="4509120"/>
            <a:ext cx="6048672" cy="861774"/>
          </a:xfrm>
          <a:prstGeom prst="rect">
            <a:avLst/>
          </a:prstGeom>
          <a:gradFill flip="none" rotWithShape="1">
            <a:gsLst>
              <a:gs pos="0">
                <a:srgbClr val="336600">
                  <a:tint val="66000"/>
                  <a:satMod val="160000"/>
                </a:srgbClr>
              </a:gs>
              <a:gs pos="50000">
                <a:srgbClr val="336600">
                  <a:tint val="44500"/>
                  <a:satMod val="160000"/>
                </a:srgbClr>
              </a:gs>
              <a:gs pos="100000">
                <a:srgbClr val="336600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s-ES" sz="3200" b="1" dirty="0"/>
              <a:t>Dimensión   eclesial   y   mundial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3504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611560" y="1628800"/>
            <a:ext cx="2506856" cy="2520280"/>
          </a:xfrm>
          <a:gradFill flip="none" rotWithShape="1">
            <a:gsLst>
              <a:gs pos="0">
                <a:srgbClr val="336600">
                  <a:tint val="66000"/>
                  <a:satMod val="160000"/>
                </a:srgbClr>
              </a:gs>
              <a:gs pos="50000">
                <a:srgbClr val="336600">
                  <a:tint val="44500"/>
                  <a:satMod val="160000"/>
                </a:srgbClr>
              </a:gs>
              <a:gs pos="100000">
                <a:srgbClr val="3366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AR" dirty="0"/>
              <a:t>Antecedente</a:t>
            </a:r>
            <a:br>
              <a:rPr lang="es-AR" dirty="0"/>
            </a:br>
            <a:r>
              <a:rPr lang="es-AR" dirty="0"/>
              <a:t>(2007)</a:t>
            </a:r>
            <a:br>
              <a:rPr lang="es-AR" dirty="0"/>
            </a:br>
            <a:r>
              <a:rPr lang="es-AR" dirty="0"/>
              <a:t>Documento </a:t>
            </a:r>
            <a:br>
              <a:rPr lang="es-AR" dirty="0"/>
            </a:br>
            <a:r>
              <a:rPr lang="es-AR" dirty="0"/>
              <a:t>de</a:t>
            </a:r>
            <a:br>
              <a:rPr lang="es-AR" dirty="0"/>
            </a:br>
            <a:r>
              <a:rPr lang="es-AR" sz="3600" b="1" dirty="0"/>
              <a:t>APARECIDA</a:t>
            </a:r>
            <a:br>
              <a:rPr lang="es-ES" sz="3600" b="1" dirty="0"/>
            </a:br>
            <a:endParaRPr lang="es-ES" dirty="0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563888" y="836712"/>
            <a:ext cx="5256584" cy="3600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114300" indent="0" algn="ctr">
              <a:buNone/>
            </a:pPr>
            <a:r>
              <a:rPr lang="es-ES" sz="3000" b="1" i="1" dirty="0" err="1"/>
              <a:t>Instrumentum</a:t>
            </a:r>
            <a:r>
              <a:rPr lang="es-ES" sz="3000" b="1" i="1" dirty="0"/>
              <a:t> </a:t>
            </a:r>
            <a:r>
              <a:rPr lang="es-ES" sz="3000" b="1" i="1" dirty="0" err="1"/>
              <a:t>laboris</a:t>
            </a:r>
            <a:endParaRPr lang="es-ES" sz="3000" b="1" i="1" dirty="0"/>
          </a:p>
          <a:p>
            <a:pPr marL="114300" indent="0" algn="ctr">
              <a:buNone/>
            </a:pPr>
            <a:endParaRPr lang="es-ES" b="1" i="1" dirty="0"/>
          </a:p>
          <a:p>
            <a:pPr marL="114300" indent="0" algn="ctr">
              <a:buNone/>
            </a:pPr>
            <a:r>
              <a:rPr lang="es-AR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“Sombras” y desafíos de la mujer amazónica</a:t>
            </a:r>
            <a:endParaRPr lang="es-ES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342900">
              <a:buFont typeface="Wingdings" panose="05000000000000000000" pitchFamily="2" charset="2"/>
              <a:buChar char="§"/>
            </a:pPr>
            <a:r>
              <a:rPr lang="es-ES" b="1" dirty="0"/>
              <a:t>Amenazas: </a:t>
            </a:r>
            <a:r>
              <a:rPr lang="es-ES" dirty="0"/>
              <a:t>violencia contra la mujer, la trata, la explotación sexual (15)</a:t>
            </a:r>
          </a:p>
          <a:p>
            <a:pPr marL="457200" indent="-342900">
              <a:buFont typeface="Wingdings" panose="05000000000000000000" pitchFamily="2" charset="2"/>
              <a:buChar char="§"/>
            </a:pPr>
            <a:r>
              <a:rPr lang="es-ES" dirty="0"/>
              <a:t>En algunas regiones el 90% de los indígenas asesinados son mujeres (60)</a:t>
            </a:r>
          </a:p>
          <a:p>
            <a:pPr marL="457200" indent="-342900">
              <a:buFont typeface="Wingdings" panose="05000000000000000000" pitchFamily="2" charset="2"/>
              <a:buChar char="§"/>
            </a:pPr>
            <a:r>
              <a:rPr lang="es-ES" dirty="0"/>
              <a:t>Familia : separaciones, monoparental bajo responsabilidad de la mujer  (77)</a:t>
            </a:r>
          </a:p>
          <a:p>
            <a:pPr marL="457200" indent="-342900">
              <a:buFont typeface="Wingdings" panose="05000000000000000000" pitchFamily="2" charset="2"/>
              <a:buChar char="§"/>
            </a:pPr>
            <a:r>
              <a:rPr lang="es-AR" dirty="0"/>
              <a:t>Maternidad: salud, educción, de falta de contención pre-post parto, aumento de embarazo adolescente, de abortos (78)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2"/>
          </p:nvPr>
        </p:nvSpPr>
        <p:spPr>
          <a:xfrm rot="-60000">
            <a:off x="264395" y="4319588"/>
            <a:ext cx="3048891" cy="1502100"/>
          </a:xfrm>
          <a:gradFill flip="none" rotWithShape="1">
            <a:gsLst>
              <a:gs pos="0">
                <a:srgbClr val="336600">
                  <a:tint val="66000"/>
                  <a:satMod val="160000"/>
                </a:srgbClr>
              </a:gs>
              <a:gs pos="50000">
                <a:srgbClr val="336600">
                  <a:tint val="44500"/>
                  <a:satMod val="160000"/>
                </a:srgbClr>
              </a:gs>
              <a:gs pos="100000">
                <a:srgbClr val="3366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s-AR" sz="3200" b="1" dirty="0"/>
              <a:t>LAUDATO SI</a:t>
            </a:r>
          </a:p>
          <a:p>
            <a:r>
              <a:rPr lang="es-AR" sz="3200" b="1" dirty="0"/>
              <a:t>(2015)</a:t>
            </a:r>
            <a:endParaRPr lang="es-ES" sz="32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3059832" y="4581128"/>
            <a:ext cx="6264696" cy="2308324"/>
          </a:xfrm>
          <a:prstGeom prst="rect">
            <a:avLst/>
          </a:prstGeom>
          <a:gradFill flip="none" rotWithShape="1">
            <a:gsLst>
              <a:gs pos="0">
                <a:srgbClr val="336600">
                  <a:tint val="66000"/>
                  <a:satMod val="160000"/>
                </a:srgbClr>
              </a:gs>
              <a:gs pos="50000">
                <a:srgbClr val="336600">
                  <a:tint val="44500"/>
                  <a:satMod val="160000"/>
                </a:srgbClr>
              </a:gs>
              <a:gs pos="100000">
                <a:srgbClr val="3366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s-ES" b="1" dirty="0"/>
              <a:t>Casa Común : </a:t>
            </a:r>
            <a:r>
              <a:rPr lang="es-ES" dirty="0" err="1"/>
              <a:t>Domus</a:t>
            </a:r>
            <a:r>
              <a:rPr lang="es-ES" dirty="0"/>
              <a:t>/tierra, se liga necesariamente a la </a:t>
            </a:r>
          </a:p>
          <a:p>
            <a:r>
              <a:rPr lang="es-ES" dirty="0"/>
              <a:t>       mujer y a la madre (Creación) </a:t>
            </a:r>
          </a:p>
          <a:p>
            <a:pPr marL="342900" indent="-342900">
              <a:buFontTx/>
              <a:buChar char="-"/>
            </a:pPr>
            <a:r>
              <a:rPr lang="es-AR" b="1" dirty="0"/>
              <a:t>Escuchar 2 gritos</a:t>
            </a:r>
            <a:r>
              <a:rPr lang="es-AR" dirty="0"/>
              <a:t>: el de los pobres y el de la naturaleza. Capacidad de escucha e integración que tiene la mujer (Encarnación)</a:t>
            </a:r>
          </a:p>
          <a:p>
            <a:pPr marL="342900" indent="-342900">
              <a:buFontTx/>
              <a:buChar char="-"/>
            </a:pPr>
            <a:r>
              <a:rPr lang="es-AR" b="1" dirty="0"/>
              <a:t>Conversión ecológica</a:t>
            </a:r>
            <a:r>
              <a:rPr lang="es-AR" dirty="0"/>
              <a:t>. Conversión pastoral EG catequesis/educación/familia que están principalmente </a:t>
            </a:r>
          </a:p>
          <a:p>
            <a:r>
              <a:rPr lang="es-AR" dirty="0"/>
              <a:t>       en manos de mujeres (Iglesia)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539552" y="836712"/>
            <a:ext cx="2952328" cy="523220"/>
          </a:xfrm>
          <a:prstGeom prst="rect">
            <a:avLst/>
          </a:prstGeom>
          <a:gradFill flip="none" rotWithShape="1">
            <a:gsLst>
              <a:gs pos="0">
                <a:srgbClr val="336600">
                  <a:tint val="66000"/>
                  <a:satMod val="160000"/>
                </a:srgbClr>
              </a:gs>
              <a:gs pos="50000">
                <a:srgbClr val="336600">
                  <a:tint val="44500"/>
                  <a:satMod val="160000"/>
                </a:srgbClr>
              </a:gs>
              <a:gs pos="100000">
                <a:srgbClr val="3366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s-AR" sz="2800" b="1" dirty="0"/>
              <a:t>  VATICANO II </a:t>
            </a:r>
            <a:r>
              <a:rPr lang="es-AR" b="1" dirty="0"/>
              <a:t>(1965)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517223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build="p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lvl="0"/>
            <a:br>
              <a:rPr lang="es-ES" sz="3100" b="1" dirty="0"/>
            </a:br>
            <a:br>
              <a:rPr lang="es-ES" sz="3100" b="1" dirty="0"/>
            </a:br>
            <a:r>
              <a:rPr lang="es-ES" sz="3100" b="1" dirty="0"/>
              <a:t>“</a:t>
            </a:r>
            <a:r>
              <a:rPr lang="es-ES" sz="3100" b="1" i="1" dirty="0"/>
              <a:t>Luces” y potencialidades de las mujeres </a:t>
            </a:r>
            <a:br>
              <a:rPr lang="es-ES" sz="3100" b="1" i="1" dirty="0"/>
            </a:br>
            <a:r>
              <a:rPr lang="es-ES" sz="3100" b="1" i="1" dirty="0"/>
              <a:t>de la región pan-amazónica</a:t>
            </a:r>
            <a:br>
              <a:rPr lang="es-ES" dirty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003232" cy="4997152"/>
          </a:xfrm>
        </p:spPr>
        <p:txBody>
          <a:bodyPr>
            <a:normAutofit/>
          </a:bodyPr>
          <a:lstStyle/>
          <a:p>
            <a:endParaRPr lang="es-ES" dirty="0"/>
          </a:p>
          <a:p>
            <a:r>
              <a:rPr lang="es-ES" sz="1950" dirty="0"/>
              <a:t>88.  </a:t>
            </a:r>
            <a:r>
              <a:rPr lang="es-ES" sz="1950" b="1" dirty="0"/>
              <a:t>El cuidado de la salud </a:t>
            </a:r>
            <a:r>
              <a:rPr lang="es-ES" sz="1950" dirty="0"/>
              <a:t>de los pobladores implica un conocimiento detallado de las plantas medicinales y otros elementos tradicionales (…)Para ello, los pueblos indígenas cuentan con personas que a lo largo de sus vidas </a:t>
            </a:r>
            <a:r>
              <a:rPr lang="es-ES" sz="1950" b="1" dirty="0"/>
              <a:t>se especializan en la observación de la naturaleza, escuchando y recogiendo el conocimiento de los mayores</a:t>
            </a:r>
            <a:r>
              <a:rPr lang="es-ES" sz="1950" dirty="0"/>
              <a:t>, sobre todo </a:t>
            </a:r>
            <a:r>
              <a:rPr lang="es-ES" sz="1950" b="1" dirty="0"/>
              <a:t>de las mujeres</a:t>
            </a:r>
            <a:r>
              <a:rPr lang="es-ES" sz="1950" dirty="0"/>
              <a:t>. </a:t>
            </a:r>
            <a:endParaRPr lang="es-ES" dirty="0"/>
          </a:p>
          <a:p>
            <a:r>
              <a:rPr lang="es-ES" sz="1900" dirty="0"/>
              <a:t>121.      Hay que captar lo que el Espíritu del Señor a través de los siglos ha enseñado a estos pueblos: la fe en el Dios Padre-Madre Creador, el sentido de comunión y armonía con la tierra, el sentido de solidaridad con sus compañeros, (…) la relación viva con la naturaleza y la ‘Madre Tierra’, </a:t>
            </a:r>
            <a:r>
              <a:rPr lang="es-ES" sz="1900" b="1" dirty="0"/>
              <a:t>la capacidad de resistencia y </a:t>
            </a:r>
            <a:r>
              <a:rPr lang="es-ES" sz="1900" b="1" dirty="0" err="1"/>
              <a:t>resiliencia</a:t>
            </a:r>
            <a:r>
              <a:rPr lang="es-ES" sz="1900" b="1" dirty="0"/>
              <a:t> en particular de las mujeres</a:t>
            </a:r>
            <a:r>
              <a:rPr lang="es-ES" sz="1900" dirty="0"/>
              <a:t>, la actitud contemplativa y el sentido de gratuidad, de celebración y de fiesta, y el sentido sagrado del territorio.</a:t>
            </a:r>
          </a:p>
        </p:txBody>
      </p:sp>
    </p:spTree>
    <p:extLst>
      <p:ext uri="{BB962C8B-B14F-4D97-AF65-F5344CB8AC3E}">
        <p14:creationId xmlns:p14="http://schemas.microsoft.com/office/powerpoint/2010/main" val="52296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ria Lia\Documents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88640"/>
            <a:ext cx="3564904" cy="2388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149" y="808653"/>
            <a:ext cx="6352051" cy="1202485"/>
          </a:xfrm>
          <a:ln w="19050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ES" sz="2800" b="1" i="1" dirty="0"/>
              <a:t>Sugerencias con relación a las mujeres</a:t>
            </a:r>
            <a:endParaRPr lang="es-ES" sz="2800" i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92944" y="2116694"/>
            <a:ext cx="8208912" cy="4336642"/>
          </a:xfrm>
          <a:gradFill flip="none" rotWithShape="1">
            <a:gsLst>
              <a:gs pos="0">
                <a:srgbClr val="336600">
                  <a:tint val="66000"/>
                  <a:satMod val="160000"/>
                </a:srgbClr>
              </a:gs>
              <a:gs pos="50000">
                <a:srgbClr val="336600">
                  <a:tint val="44500"/>
                  <a:satMod val="160000"/>
                </a:srgbClr>
              </a:gs>
              <a:gs pos="100000">
                <a:srgbClr val="3366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s-ES" sz="1800" b="1" dirty="0"/>
              <a:t>Promover el rol de la mujer reconociendo su papel fundamental en la formación y continuidad de las culturas, en la espiritualidad, en las comunidades y familias. Se exige asumir el rol del liderazgo femenino dentro de la Iglesia.</a:t>
            </a:r>
          </a:p>
          <a:p>
            <a:pPr fontAlgn="base">
              <a:buFont typeface="Wingdings" panose="05000000000000000000" pitchFamily="2" charset="2"/>
              <a:buChar char="Ø"/>
            </a:pPr>
            <a:r>
              <a:rPr lang="es-ES" sz="1800" b="1" dirty="0"/>
              <a:t>Recuperar aspectos de la Iglesia primitiva cuando respondía a sus necesidades creando los ministerios oportunos (cf. </a:t>
            </a:r>
            <a:r>
              <a:rPr lang="es-ES" sz="1800" b="1" dirty="0" err="1"/>
              <a:t>Hch</a:t>
            </a:r>
            <a:r>
              <a:rPr lang="es-ES" sz="1800" b="1" dirty="0"/>
              <a:t> 6,1-7; 1 Tim 3,1-13) para responder de modo más eficaz a las necesidades de los pueblos amazónicos.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sz="1800" b="1" dirty="0"/>
              <a:t>Promover vocaciones autóctonas de varones y mujeres como respuesta a las necesidades de atención pastoral-sacramental 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sz="1800" b="1" dirty="0"/>
              <a:t>Identificar el tipo de ministerio oficial que puede ser conferido a la mujer, tomando en cuenta el papel central que hoy desempeñan en la Iglesia amazónica.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sz="1800" b="1" dirty="0"/>
              <a:t>Reconocer a las mujeres en sus carismas </a:t>
            </a:r>
            <a:r>
              <a:rPr lang="es-ES" sz="1800" b="1"/>
              <a:t>y talentos.</a:t>
            </a:r>
            <a:endParaRPr lang="es-ES" sz="1800" b="1" dirty="0"/>
          </a:p>
          <a:p>
            <a:pPr fontAlgn="base">
              <a:buFont typeface="Wingdings" panose="05000000000000000000" pitchFamily="2" charset="2"/>
              <a:buChar char="Ø"/>
            </a:pPr>
            <a:r>
              <a:rPr lang="es-ES" sz="1800" b="1" dirty="0"/>
              <a:t>Escuchar la voz de las mujeres, que sean consultadas y participen en las tomas de decisiones, y puedan así contribuir con su sensibilidad a la </a:t>
            </a:r>
            <a:r>
              <a:rPr lang="es-ES" sz="1800" b="1" dirty="0" err="1"/>
              <a:t>sinodalidad</a:t>
            </a:r>
            <a:r>
              <a:rPr lang="es-ES" sz="1800" b="1" dirty="0"/>
              <a:t> eclesial.</a:t>
            </a:r>
          </a:p>
          <a:p>
            <a:pPr fontAlgn="base">
              <a:buFont typeface="Wingdings" panose="05000000000000000000" pitchFamily="2" charset="2"/>
              <a:buChar char="Ø"/>
            </a:pPr>
            <a:r>
              <a:rPr lang="es-ES" sz="1800" b="1" dirty="0"/>
              <a:t>Acoger cada vez más el estilo femenino de actuar y de comprender los acontecimientos.</a:t>
            </a:r>
          </a:p>
          <a:p>
            <a:endPara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sz="1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0832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s-AR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 experiencia eclesial actual </a:t>
            </a:r>
            <a:endParaRPr lang="es-ES" sz="3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2204864"/>
            <a:ext cx="7067128" cy="3960440"/>
          </a:xfrm>
          <a:solidFill>
            <a:schemeClr val="accent3">
              <a:lumMod val="75000"/>
            </a:schemeClr>
          </a:solidFill>
        </p:spPr>
        <p:txBody>
          <a:bodyPr>
            <a:normAutofit lnSpcReduction="10000"/>
          </a:bodyPr>
          <a:lstStyle/>
          <a:p>
            <a:pPr marL="457200" indent="-342900">
              <a:buFont typeface="Wingdings" panose="05000000000000000000" pitchFamily="2" charset="2"/>
              <a:buChar char="ü"/>
            </a:pPr>
            <a:r>
              <a:rPr lang="es-AR" b="1" dirty="0"/>
              <a:t>Qué es la CAL</a:t>
            </a:r>
          </a:p>
          <a:p>
            <a:pPr marL="457200" indent="-342900">
              <a:buFont typeface="Wingdings" panose="05000000000000000000" pitchFamily="2" charset="2"/>
              <a:buChar char="ü"/>
            </a:pPr>
            <a:endParaRPr lang="es-AR" b="1" dirty="0"/>
          </a:p>
          <a:p>
            <a:pPr marL="457200" indent="-342900">
              <a:buFont typeface="Wingdings" panose="05000000000000000000" pitchFamily="2" charset="2"/>
              <a:buChar char="ü"/>
            </a:pPr>
            <a:r>
              <a:rPr lang="es-AR" b="1" dirty="0"/>
              <a:t>Sus Asambleas Plenarias</a:t>
            </a:r>
          </a:p>
          <a:p>
            <a:pPr marL="457200" indent="-342900">
              <a:buFont typeface="Wingdings" panose="05000000000000000000" pitchFamily="2" charset="2"/>
              <a:buChar char="ü"/>
            </a:pPr>
            <a:endParaRPr lang="es-AR" b="1" dirty="0"/>
          </a:p>
          <a:p>
            <a:pPr marL="457200" indent="-342900">
              <a:buFont typeface="Wingdings" panose="05000000000000000000" pitchFamily="2" charset="2"/>
              <a:buChar char="ü"/>
            </a:pPr>
            <a:r>
              <a:rPr lang="es-AR" b="1" dirty="0"/>
              <a:t>El tema de la última Asamblea Plenaria</a:t>
            </a:r>
          </a:p>
          <a:p>
            <a:pPr marL="457200" indent="-342900">
              <a:buFont typeface="Wingdings" panose="05000000000000000000" pitchFamily="2" charset="2"/>
              <a:buChar char="ü"/>
            </a:pPr>
            <a:endParaRPr lang="es-AR" b="1" dirty="0"/>
          </a:p>
          <a:p>
            <a:pPr marL="457200" indent="-342900">
              <a:buFont typeface="Wingdings" panose="05000000000000000000" pitchFamily="2" charset="2"/>
              <a:buChar char="ü"/>
            </a:pPr>
            <a:r>
              <a:rPr lang="es-AR" b="1" dirty="0"/>
              <a:t>Sus participantes</a:t>
            </a:r>
          </a:p>
          <a:p>
            <a:pPr marL="457200" indent="-342900">
              <a:buFont typeface="Wingdings" panose="05000000000000000000" pitchFamily="2" charset="2"/>
              <a:buChar char="ü"/>
            </a:pPr>
            <a:endParaRPr lang="es-AR" b="1" dirty="0"/>
          </a:p>
          <a:p>
            <a:pPr marL="457200" indent="-342900">
              <a:buFont typeface="Wingdings" panose="05000000000000000000" pitchFamily="2" charset="2"/>
              <a:buChar char="ü"/>
            </a:pPr>
            <a:r>
              <a:rPr lang="es-AR" b="1" dirty="0"/>
              <a:t>Modalidad de trabajo</a:t>
            </a:r>
          </a:p>
          <a:p>
            <a:pPr marL="114300" indent="0">
              <a:buNone/>
            </a:pP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60683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s-AR" sz="2400" b="1" dirty="0">
                <a:solidFill>
                  <a:schemeClr val="bg1"/>
                </a:solidFill>
              </a:rPr>
              <a:t>La Asamblea de la CAL </a:t>
            </a:r>
            <a:br>
              <a:rPr lang="es-AR" sz="2400" b="1" dirty="0">
                <a:solidFill>
                  <a:schemeClr val="bg1"/>
                </a:solidFill>
              </a:rPr>
            </a:br>
            <a:r>
              <a:rPr lang="es-AR" sz="2400" b="1" dirty="0">
                <a:solidFill>
                  <a:schemeClr val="bg1"/>
                </a:solidFill>
              </a:rPr>
              <a:t>como experiencia sinodal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2348880"/>
            <a:ext cx="7128792" cy="367240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s-ES" b="1" dirty="0"/>
          </a:p>
          <a:p>
            <a:endParaRPr lang="es-AR" b="1" dirty="0"/>
          </a:p>
          <a:p>
            <a:pPr marL="114300" indent="0">
              <a:buNone/>
            </a:pPr>
            <a:endParaRPr lang="es-ES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1619672" y="2204864"/>
            <a:ext cx="5400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AR" b="1" dirty="0"/>
              <a:t>Experiencia eclesial </a:t>
            </a:r>
          </a:p>
          <a:p>
            <a:pPr marL="285750" indent="-285750">
              <a:buFontTx/>
              <a:buChar char="-"/>
            </a:pPr>
            <a:endParaRPr lang="es-AR" b="1" dirty="0"/>
          </a:p>
          <a:p>
            <a:pPr marL="285750" indent="-285750">
              <a:buFontTx/>
              <a:buChar char="-"/>
            </a:pPr>
            <a:r>
              <a:rPr lang="es-AR" b="1" dirty="0"/>
              <a:t>Presencia regional y con diversidad específica</a:t>
            </a:r>
          </a:p>
          <a:p>
            <a:pPr marL="285750" indent="-285750">
              <a:buFontTx/>
              <a:buChar char="-"/>
            </a:pPr>
            <a:endParaRPr lang="es-AR" b="1" dirty="0"/>
          </a:p>
          <a:p>
            <a:pPr marL="285750" indent="-285750">
              <a:buFontTx/>
              <a:buChar char="-"/>
            </a:pPr>
            <a:r>
              <a:rPr lang="es-AR" b="1" dirty="0"/>
              <a:t>Diálogo, transparencia, escucha, respeto…</a:t>
            </a:r>
          </a:p>
          <a:p>
            <a:pPr marL="285750" indent="-285750">
              <a:buFontTx/>
              <a:buChar char="-"/>
            </a:pPr>
            <a:endParaRPr lang="es-AR" b="1" dirty="0"/>
          </a:p>
          <a:p>
            <a:pPr marL="285750" indent="-285750">
              <a:buFontTx/>
              <a:buChar char="-"/>
            </a:pPr>
            <a:r>
              <a:rPr lang="es-AR" b="1" dirty="0"/>
              <a:t>Examen de conciencia, sin miedos</a:t>
            </a:r>
          </a:p>
          <a:p>
            <a:pPr marL="285750" indent="-285750">
              <a:buFontTx/>
              <a:buChar char="-"/>
            </a:pPr>
            <a:endParaRPr lang="es-AR" b="1" dirty="0"/>
          </a:p>
          <a:p>
            <a:pPr marL="285750" indent="-285750">
              <a:buFontTx/>
              <a:buChar char="-"/>
            </a:pPr>
            <a:r>
              <a:rPr lang="es-AR" b="1" dirty="0"/>
              <a:t>“Tomar el pulso a la realidad”</a:t>
            </a:r>
          </a:p>
          <a:p>
            <a:pPr marL="285750" indent="-285750">
              <a:buFontTx/>
              <a:buChar char="-"/>
            </a:pPr>
            <a:endParaRPr lang="es-AR" b="1" dirty="0"/>
          </a:p>
          <a:p>
            <a:pPr marL="285750" indent="-285750">
              <a:buFontTx/>
              <a:buChar char="-"/>
            </a:pPr>
            <a:r>
              <a:rPr lang="es-AR" b="1" dirty="0"/>
              <a:t>Propositivo</a:t>
            </a:r>
          </a:p>
          <a:p>
            <a:endParaRPr lang="es-AR" b="1" dirty="0"/>
          </a:p>
          <a:p>
            <a:pPr marL="285750" indent="-285750">
              <a:buFontTx/>
              <a:buChar char="-"/>
            </a:pPr>
            <a:r>
              <a:rPr lang="es-AR" b="1" dirty="0"/>
              <a:t>Manifestación del Espíritu</a:t>
            </a:r>
          </a:p>
          <a:p>
            <a:pPr marL="285750" indent="-285750">
              <a:buFontTx/>
              <a:buChar char="-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85089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s-AR" sz="4000" b="1" dirty="0"/>
              <a:t>Interrogantes </a:t>
            </a:r>
            <a:endParaRPr lang="es-ES" sz="40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15616" y="2204864"/>
            <a:ext cx="6840760" cy="3941515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s-AR" dirty="0"/>
          </a:p>
          <a:p>
            <a:r>
              <a:rPr lang="es-AR" dirty="0"/>
              <a:t>Desde la mujer: ¿cómo evangelizar a través de la belleza?</a:t>
            </a:r>
          </a:p>
          <a:p>
            <a:endParaRPr lang="es-AR" dirty="0"/>
          </a:p>
          <a:p>
            <a:r>
              <a:rPr lang="es-AR" dirty="0"/>
              <a:t>¿En qué radica la importancia de la mujer con relación al Sínodo de la Amazonía?</a:t>
            </a:r>
          </a:p>
          <a:p>
            <a:endParaRPr lang="es-AR" dirty="0"/>
          </a:p>
          <a:p>
            <a:r>
              <a:rPr lang="es-AR" dirty="0"/>
              <a:t>¿Ha llegado el momento de pensar la Iglesia a la luz del misterio mariano?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4292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539552" y="1412776"/>
            <a:ext cx="2506856" cy="129614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AR" dirty="0"/>
              <a:t>Papa Francisco</a:t>
            </a:r>
            <a:br>
              <a:rPr lang="es-AR" dirty="0"/>
            </a:br>
            <a:endParaRPr lang="es-ES" dirty="0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563888" y="1124744"/>
            <a:ext cx="5256584" cy="388843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114300" indent="0">
              <a:buNone/>
            </a:pPr>
            <a:r>
              <a:rPr lang="es-ES" dirty="0"/>
              <a:t>De sus labios hemos aprendido la fe; casi con la leche de sus senos hemos adquirido los rasgos de nuestra alma mestiza y la inmunidad frente a cualquier desesperación. Pienso en las madres indígenas o morenas, pienso en las mujeres de la ciudad con su triple turno de trabajo, pienso en las abuelas catequistas, pienso en las consagradas y en las tan discretas artesanas del bien. Sin las mujeres la Iglesia del continente perdería la fuerza de renacer continuamente.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2"/>
          </p:nvPr>
        </p:nvSpPr>
        <p:spPr>
          <a:xfrm rot="-60000">
            <a:off x="341624" y="3219932"/>
            <a:ext cx="3048891" cy="21004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s-AR" sz="2000" dirty="0"/>
              <a:t>Discurso al Comité Directivo del CELAM</a:t>
            </a:r>
          </a:p>
          <a:p>
            <a:endParaRPr lang="es-AR" dirty="0"/>
          </a:p>
          <a:p>
            <a:r>
              <a:rPr lang="es-AR" dirty="0"/>
              <a:t>7 de septiembre 2017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3491880" y="5373216"/>
            <a:ext cx="5528411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000" dirty="0"/>
              <a:t>Por favor, no pueden ser reducidas a </a:t>
            </a:r>
          </a:p>
          <a:p>
            <a:r>
              <a:rPr lang="es-ES" sz="2000" dirty="0"/>
              <a:t>siervas de nuestro recalcitrante clericalismo; </a:t>
            </a:r>
          </a:p>
          <a:p>
            <a:r>
              <a:rPr lang="es-ES" sz="2000" dirty="0"/>
              <a:t>ellas son, en cambio, </a:t>
            </a:r>
          </a:p>
          <a:p>
            <a:r>
              <a:rPr lang="es-ES" sz="2000" dirty="0"/>
              <a:t>protagonistas en la Iglesia latinoamericana</a:t>
            </a:r>
          </a:p>
        </p:txBody>
      </p:sp>
    </p:spTree>
    <p:extLst>
      <p:ext uri="{BB962C8B-B14F-4D97-AF65-F5344CB8AC3E}">
        <p14:creationId xmlns:p14="http://schemas.microsoft.com/office/powerpoint/2010/main" val="126163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s-ES" dirty="0"/>
            </a:br>
            <a:endParaRPr lang="es-ES" dirty="0"/>
          </a:p>
        </p:txBody>
      </p:sp>
      <p:pic>
        <p:nvPicPr>
          <p:cNvPr id="1028" name="Picture 4" descr="C:\Users\Maria Lia\Documents\Personal\Articulos y speeches sobre MUJER\2019\Rigoberta Mench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36" y="260041"/>
            <a:ext cx="3437445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917948" y="2412070"/>
            <a:ext cx="33038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b="1" dirty="0" err="1"/>
              <a:t>Regoberta</a:t>
            </a:r>
            <a:r>
              <a:rPr lang="es-AR" b="1" dirty="0"/>
              <a:t> Menchú (Guatemala</a:t>
            </a:r>
            <a:r>
              <a:rPr lang="es-AR" dirty="0"/>
              <a:t>)</a:t>
            </a:r>
          </a:p>
          <a:p>
            <a:r>
              <a:rPr lang="es-AR" dirty="0"/>
              <a:t>Premio Nobel de la Paz 1992</a:t>
            </a:r>
            <a:endParaRPr lang="es-ES" dirty="0"/>
          </a:p>
        </p:txBody>
      </p:sp>
      <p:pic>
        <p:nvPicPr>
          <p:cNvPr id="1029" name="Picture 5" descr="C:\Users\Maria Lia\Documents\Personal\Articulos y speeches sobre MUJER\2019\Gabriela Mistr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66956"/>
            <a:ext cx="2163171" cy="249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6516216" y="896345"/>
            <a:ext cx="18692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/>
              <a:t>Gabriela Mistral (Chile) </a:t>
            </a:r>
            <a:r>
              <a:rPr lang="es-AR" dirty="0"/>
              <a:t>Premio Nobel de Literatura 1945</a:t>
            </a:r>
            <a:endParaRPr lang="es-ES" dirty="0"/>
          </a:p>
        </p:txBody>
      </p:sp>
      <p:pic>
        <p:nvPicPr>
          <p:cNvPr id="1030" name="Picture 6" descr="C:\Users\Maria Lia\Documents\Personal\Articulos y speeches sobre MUJER\2019\Hna Dorothy Sta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58" y="3943342"/>
            <a:ext cx="18669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663409" y="3195569"/>
            <a:ext cx="3109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/>
              <a:t>Hna. </a:t>
            </a:r>
            <a:r>
              <a:rPr lang="es-AR" b="1" dirty="0" err="1"/>
              <a:t>Dorothy</a:t>
            </a:r>
            <a:r>
              <a:rPr lang="es-AR" b="1" dirty="0"/>
              <a:t> </a:t>
            </a:r>
            <a:r>
              <a:rPr lang="es-AR" b="1" dirty="0" err="1"/>
              <a:t>Stang</a:t>
            </a:r>
            <a:r>
              <a:rPr lang="es-AR" b="1" dirty="0"/>
              <a:t> (Brasil)</a:t>
            </a:r>
          </a:p>
          <a:p>
            <a:r>
              <a:rPr lang="es-AR" dirty="0"/>
              <a:t>Asesinada 2005</a:t>
            </a:r>
            <a:endParaRPr lang="es-ES" dirty="0"/>
          </a:p>
        </p:txBody>
      </p:sp>
      <p:pic>
        <p:nvPicPr>
          <p:cNvPr id="1031" name="Picture 7" descr="C:\Users\Maria Lia\Documents\Personal\Articulos y speeches sobre MUJER\2019\Mama Antul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841900"/>
            <a:ext cx="2088232" cy="2273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5293545" y="5496162"/>
            <a:ext cx="2950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/>
              <a:t>Beata Mama </a:t>
            </a:r>
            <a:r>
              <a:rPr lang="es-AR" b="1" dirty="0" err="1"/>
              <a:t>Antula</a:t>
            </a:r>
            <a:r>
              <a:rPr lang="es-AR" b="1" dirty="0"/>
              <a:t> </a:t>
            </a:r>
          </a:p>
          <a:p>
            <a:r>
              <a:rPr lang="es-AR" b="1" dirty="0"/>
              <a:t>(Argentina) </a:t>
            </a:r>
            <a:r>
              <a:rPr lang="es-AR" dirty="0"/>
              <a:t>Laica   s. XVIII</a:t>
            </a:r>
            <a:endParaRPr lang="es-ES" dirty="0"/>
          </a:p>
        </p:txBody>
      </p:sp>
      <p:pic>
        <p:nvPicPr>
          <p:cNvPr id="1033" name="Picture 9" descr="C:\Users\Maria Lia\Documents\Personal\Articulos y speeches sobre MUJER\2019\fRIDA kAHLO 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560" y="3245232"/>
            <a:ext cx="2678588" cy="2250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7037389" y="2321902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/>
              <a:t>Frida Kahlo (México) </a:t>
            </a:r>
            <a:r>
              <a:rPr lang="es-AR" dirty="0"/>
              <a:t>Pintora s. XX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2658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817582"/>
            <a:ext cx="7632847" cy="1202485"/>
          </a:xfrm>
          <a:solidFill>
            <a:srgbClr val="FF9999"/>
          </a:solidFill>
        </p:spPr>
        <p:txBody>
          <a:bodyPr>
            <a:normAutofit fontScale="90000"/>
          </a:bodyPr>
          <a:lstStyle/>
          <a:p>
            <a:r>
              <a:rPr lang="es-AR" b="1" i="1" dirty="0">
                <a:solidFill>
                  <a:schemeClr val="accent2"/>
                </a:solidFill>
              </a:rPr>
              <a:t>Las mujeres en América Latina</a:t>
            </a:r>
            <a:endParaRPr lang="es-ES" b="1" i="1" dirty="0">
              <a:solidFill>
                <a:schemeClr val="accent2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59632" y="2276872"/>
            <a:ext cx="6615837" cy="3168352"/>
          </a:xfrm>
          <a:ln w="57150">
            <a:solidFill>
              <a:srgbClr val="FF9999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r>
              <a:rPr lang="es-AR" sz="2800" b="1" dirty="0">
                <a:solidFill>
                  <a:schemeClr val="accent2">
                    <a:lumMod val="75000"/>
                  </a:schemeClr>
                </a:solidFill>
              </a:rPr>
              <a:t>Algunos rasgos característicos</a:t>
            </a:r>
          </a:p>
          <a:p>
            <a:endParaRPr lang="es-AR" sz="28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s-AR" sz="2800" b="1" dirty="0">
                <a:solidFill>
                  <a:schemeClr val="accent2">
                    <a:lumMod val="75000"/>
                  </a:schemeClr>
                </a:solidFill>
              </a:rPr>
              <a:t>Sínodo sobre la Amazonía y las mujeres</a:t>
            </a:r>
          </a:p>
          <a:p>
            <a:endParaRPr lang="es-AR" sz="28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s-AR" sz="2800" b="1" dirty="0">
                <a:solidFill>
                  <a:schemeClr val="accent2">
                    <a:lumMod val="75000"/>
                  </a:schemeClr>
                </a:solidFill>
              </a:rPr>
              <a:t>Una experiencia eclesial actual </a:t>
            </a:r>
            <a:endParaRPr lang="es-ES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064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987824" y="0"/>
            <a:ext cx="6769795" cy="893961"/>
          </a:xfrm>
        </p:spPr>
        <p:txBody>
          <a:bodyPr/>
          <a:lstStyle/>
          <a:p>
            <a:r>
              <a:rPr lang="es-AR" b="1" dirty="0"/>
              <a:t>Mujeres de fe</a:t>
            </a:r>
            <a:endParaRPr lang="es-ES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7504" y="260649"/>
            <a:ext cx="3024336" cy="1872208"/>
          </a:xfrm>
        </p:spPr>
        <p:txBody>
          <a:bodyPr>
            <a:normAutofit/>
          </a:bodyPr>
          <a:lstStyle/>
          <a:p>
            <a:r>
              <a:rPr lang="es-AR" dirty="0">
                <a:solidFill>
                  <a:schemeClr val="tx1"/>
                </a:solidFill>
              </a:rPr>
              <a:t>A pesar de…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AR" sz="2000" b="1" dirty="0" err="1">
                <a:solidFill>
                  <a:schemeClr val="tx1"/>
                </a:solidFill>
              </a:rPr>
              <a:t>Securlarismo</a:t>
            </a:r>
            <a:endParaRPr lang="es-AR" sz="2000" b="1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AR" sz="2000" b="1" dirty="0">
                <a:solidFill>
                  <a:schemeClr val="tx1"/>
                </a:solidFill>
              </a:rPr>
              <a:t>Sectas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AR" sz="2000" b="1" dirty="0">
                <a:solidFill>
                  <a:schemeClr val="tx1"/>
                </a:solidFill>
              </a:rPr>
              <a:t>Incoherencias</a:t>
            </a:r>
          </a:p>
          <a:p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7884368" y="321297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 </a:t>
            </a:r>
            <a:endParaRPr lang="es-ES" dirty="0"/>
          </a:p>
        </p:txBody>
      </p:sp>
      <p:pic>
        <p:nvPicPr>
          <p:cNvPr id="2050" name="Picture 2" descr="Virgen de guadalup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453299"/>
            <a:ext cx="3379773" cy="5258378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5066906" y="991634"/>
            <a:ext cx="4067944" cy="369332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A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Nuestra Señora de Guadalupe (1531)</a:t>
            </a:r>
            <a:endParaRPr lang="es-E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5496" y="2204864"/>
            <a:ext cx="5616624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750" dirty="0"/>
              <a:t>Catequistas 620.000 + educadoras 135.000 + consagradas 200.000 + líderes de CB y jóvenes 50.000 </a:t>
            </a:r>
            <a:r>
              <a:rPr lang="es-AR" sz="1750" b="1" dirty="0">
                <a:solidFill>
                  <a:schemeClr val="accent2">
                    <a:lumMod val="75000"/>
                  </a:schemeClr>
                </a:solidFill>
              </a:rPr>
              <a:t>= </a:t>
            </a:r>
            <a:r>
              <a:rPr lang="es-AR" b="1" dirty="0">
                <a:solidFill>
                  <a:schemeClr val="accent2">
                    <a:lumMod val="75000"/>
                  </a:schemeClr>
                </a:solidFill>
              </a:rPr>
              <a:t>más de 1.000.000 de AGENTES DE PASTORAL</a:t>
            </a:r>
            <a:endParaRPr lang="es-E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95536" y="3501008"/>
            <a:ext cx="4608512" cy="2862322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i="1" dirty="0"/>
              <a:t>“Son las mujeres quienes, con meticulosa paciencia, encienden y reencienden la llama de la fe. Es un serio deber comprender, respetar, valorizar, promover la fuerza eclesial y social de cuanto realizan. (…) </a:t>
            </a:r>
          </a:p>
          <a:p>
            <a:endParaRPr lang="es-ES" i="1" dirty="0"/>
          </a:p>
          <a:p>
            <a:r>
              <a:rPr lang="es-ES" i="1" dirty="0"/>
              <a:t>Si queremos una nueva y vivaz etapa de la fe en este continente, no la vamos a obtener sin las mujeres.”</a:t>
            </a:r>
            <a:r>
              <a:rPr lang="es-ES" dirty="0"/>
              <a:t> </a:t>
            </a:r>
            <a:r>
              <a:rPr lang="es-AR" sz="1400" b="1" dirty="0">
                <a:solidFill>
                  <a:srgbClr val="002060"/>
                </a:solidFill>
              </a:rPr>
              <a:t>(Papa Francisco, Bogotá, 7/9/2017)</a:t>
            </a:r>
            <a:endParaRPr lang="es-ES" sz="1400" b="1" dirty="0">
              <a:solidFill>
                <a:srgbClr val="002060"/>
              </a:solidFill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24155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  <p:bldP spid="7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21974" y="1888921"/>
            <a:ext cx="5904656" cy="2736304"/>
          </a:xfr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s-AR" sz="2300" dirty="0"/>
              <a:t>Malinche, compañera de Hernán Cortés</a:t>
            </a:r>
          </a:p>
          <a:p>
            <a:r>
              <a:rPr lang="es-AR" sz="2300" dirty="0"/>
              <a:t>Cacicas, Micaela</a:t>
            </a:r>
          </a:p>
          <a:p>
            <a:r>
              <a:rPr lang="es-AR" sz="2300" dirty="0"/>
              <a:t>Manuelita Sáenz, estado mayor (Bolívar y San Martín)</a:t>
            </a:r>
          </a:p>
          <a:p>
            <a:r>
              <a:rPr lang="es-AR" sz="2300" dirty="0"/>
              <a:t>Juana Azurduy (mariscal)</a:t>
            </a:r>
          </a:p>
          <a:p>
            <a:r>
              <a:rPr lang="es-AR" sz="2300" dirty="0"/>
              <a:t>Sor Juana Inés de la Cruz</a:t>
            </a:r>
          </a:p>
          <a:p>
            <a:endParaRPr lang="es-AR" dirty="0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2374205" y="928614"/>
            <a:ext cx="6769795" cy="893961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AR" b="1" dirty="0"/>
              <a:t>Mujeres con coraje</a:t>
            </a:r>
            <a:endParaRPr lang="es-ES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84168" y="2780928"/>
            <a:ext cx="2730707" cy="3521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-28465" y="4797152"/>
            <a:ext cx="6408712" cy="181588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3500000" scaled="1"/>
            <a:tileRect/>
          </a:gra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s-AR" sz="2800" dirty="0">
                <a:solidFill>
                  <a:schemeClr val="bg1"/>
                </a:solidFill>
              </a:rPr>
              <a:t>“Las más gloriosas”: las mujeres paraguayas del siglo XIX cuando Paraguay perdió el 90% de su población masculina.</a:t>
            </a:r>
            <a:endParaRPr lang="es-E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424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1263029"/>
            <a:ext cx="474345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Maria Lia\Documents\España\MCC 2018\foto Chi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986" y="2636912"/>
            <a:ext cx="4245471" cy="238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-252536" y="52304"/>
            <a:ext cx="2506856" cy="129614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AR" dirty="0"/>
              <a:t>MOVIMIENTOS FEMINISTAS</a:t>
            </a:r>
            <a:br>
              <a:rPr lang="es-AR" dirty="0"/>
            </a:b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2"/>
          </p:nvPr>
        </p:nvSpPr>
        <p:spPr>
          <a:xfrm rot="-60000">
            <a:off x="190718" y="5049252"/>
            <a:ext cx="3048891" cy="131070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s-AR" sz="2400" b="1" dirty="0"/>
              <a:t>MST Movimiento de los sin tierra </a:t>
            </a:r>
            <a:r>
              <a:rPr lang="es-AR" sz="2000" dirty="0"/>
              <a:t>(mujeres de izquierda)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3804432" y="5373216"/>
            <a:ext cx="4870577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 redes nacionales e internacionales</a:t>
            </a:r>
          </a:p>
        </p:txBody>
      </p:sp>
      <p:pic>
        <p:nvPicPr>
          <p:cNvPr id="7" name="Immagine 1" descr="Immagine correlata"/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764704"/>
            <a:ext cx="1953491" cy="182464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7 CuadroTexto"/>
          <p:cNvSpPr txBox="1"/>
          <p:nvPr/>
        </p:nvSpPr>
        <p:spPr>
          <a:xfrm>
            <a:off x="5875762" y="58057"/>
            <a:ext cx="3168352" cy="286232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s-ES" sz="2000" i="1" dirty="0">
                <a:solidFill>
                  <a:srgbClr val="002060"/>
                </a:solidFill>
              </a:rPr>
              <a:t>En 1990 comenzaron a unirse agrupaciones que se encargaron de temas como la violencia intrafamiliar, el acoso callejero o la representación </a:t>
            </a:r>
            <a:r>
              <a:rPr lang="es-ES" sz="2000" i="1" dirty="0"/>
              <a:t>femenina:</a:t>
            </a:r>
          </a:p>
          <a:p>
            <a:r>
              <a:rPr lang="es-AR" sz="2000" i="1" dirty="0"/>
              <a:t>1 MUJER MUERE POR VIOLENCIA DOMESTICA CADA 30 HORAS</a:t>
            </a:r>
            <a:r>
              <a:rPr lang="es-ES" sz="200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64799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60672" cy="1039427"/>
          </a:xfrm>
        </p:spPr>
        <p:txBody>
          <a:bodyPr>
            <a:normAutofit fontScale="90000"/>
          </a:bodyPr>
          <a:lstStyle/>
          <a:p>
            <a:br>
              <a:rPr lang="es-AR" sz="2400" dirty="0"/>
            </a:br>
            <a:r>
              <a:rPr lang="es-AR" sz="27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Ejemplo de fe y de coraje de las mujeres consagradas</a:t>
            </a:r>
            <a:br>
              <a:rPr lang="es-AR" sz="27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AR" sz="27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la solidaridad y en el cuidado de la Casa Común</a:t>
            </a:r>
            <a:br>
              <a:rPr lang="es-ES" sz="2400" dirty="0"/>
            </a:br>
            <a:endParaRPr lang="es-ES" sz="2400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395536" y="1340768"/>
            <a:ext cx="8424936" cy="5040560"/>
          </a:xfrm>
          <a:solidFill>
            <a:schemeClr val="accent2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s-AR" sz="1600" dirty="0">
                <a:solidFill>
                  <a:schemeClr val="bg1"/>
                </a:solidFill>
              </a:rPr>
              <a:t>Viven felices en los rincones más alejados de la Amazonía</a:t>
            </a:r>
          </a:p>
          <a:p>
            <a:r>
              <a:rPr lang="es-AR" sz="1600" dirty="0">
                <a:solidFill>
                  <a:schemeClr val="bg1"/>
                </a:solidFill>
              </a:rPr>
              <a:t>En zonas de riesgo, cuidando familias, vidas y exponiendo las suyas </a:t>
            </a:r>
          </a:p>
          <a:p>
            <a:r>
              <a:rPr lang="es-AR" sz="1600" dirty="0">
                <a:solidFill>
                  <a:schemeClr val="bg1"/>
                </a:solidFill>
              </a:rPr>
              <a:t>Cuidan el corazón de niños y jóvenes por la educación, desde universidades o en el lugar teológico: pobres</a:t>
            </a:r>
          </a:p>
          <a:p>
            <a:r>
              <a:rPr lang="es-AR" sz="1600" dirty="0">
                <a:solidFill>
                  <a:schemeClr val="bg1"/>
                </a:solidFill>
              </a:rPr>
              <a:t>Alivian las llagas de Cristo en los enfermos y víctimas de violencia, porque atienden también sus cuerpos</a:t>
            </a:r>
          </a:p>
          <a:p>
            <a:r>
              <a:rPr lang="es-AR" sz="1600" dirty="0">
                <a:solidFill>
                  <a:schemeClr val="bg1"/>
                </a:solidFill>
              </a:rPr>
              <a:t>Acompañan comunidades indígenas, migrantes, “samaritanas” con peligro de muerte o violación</a:t>
            </a:r>
          </a:p>
          <a:p>
            <a:r>
              <a:rPr lang="es-AR" sz="1600" dirty="0">
                <a:solidFill>
                  <a:schemeClr val="bg1"/>
                </a:solidFill>
              </a:rPr>
              <a:t>Defienden los derechos humanos en procesos de justicia y paz y también ante la ONU</a:t>
            </a:r>
          </a:p>
          <a:p>
            <a:r>
              <a:rPr lang="es-AR" sz="1600" dirty="0">
                <a:solidFill>
                  <a:schemeClr val="bg1"/>
                </a:solidFill>
              </a:rPr>
              <a:t>Pasan horas y horas escuchando, por su sabiduría, para comprender, sanar y dar fuerzas para el camino</a:t>
            </a:r>
          </a:p>
          <a:p>
            <a:r>
              <a:rPr lang="es-AR" sz="1600" dirty="0">
                <a:solidFill>
                  <a:schemeClr val="bg1"/>
                </a:solidFill>
              </a:rPr>
              <a:t>Graneros de paz porque sus vidas son contemplativas y así sostienen al continente y ayudan a las conversiones de tantos hermanos </a:t>
            </a:r>
          </a:p>
          <a:p>
            <a:r>
              <a:rPr lang="es-AR" sz="1600" dirty="0">
                <a:solidFill>
                  <a:schemeClr val="bg1"/>
                </a:solidFill>
              </a:rPr>
              <a:t>Atienden a las víctimas de la trata de seres humanos, atendiendo a otras mujeres y a niños y adolescentes</a:t>
            </a:r>
          </a:p>
          <a:p>
            <a:r>
              <a:rPr lang="es-AR" sz="1600" dirty="0">
                <a:solidFill>
                  <a:schemeClr val="bg1"/>
                </a:solidFill>
              </a:rPr>
              <a:t>Visitan las cárceles y ayudan a los procesos de perdón y reconciliación</a:t>
            </a:r>
          </a:p>
          <a:p>
            <a:r>
              <a:rPr lang="es-AR" sz="1600" dirty="0">
                <a:solidFill>
                  <a:schemeClr val="bg1"/>
                </a:solidFill>
              </a:rPr>
              <a:t>Trabajan con jóvenes para entender su problemas, sus dinámicas, tratando de ayudarlos a encontrar su lugar en la vida, en el mundo</a:t>
            </a:r>
            <a:endParaRPr lang="es-E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419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aria Lia\Documents\1UMOFC\Dia Internacional Mujer\Imagen mujeres UMOF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60848" y="-1136600"/>
            <a:ext cx="13101999" cy="8385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0"/>
            <a:ext cx="8048977" cy="1202485"/>
          </a:xfrm>
          <a:solidFill>
            <a:schemeClr val="accent1">
              <a:lumMod val="75000"/>
            </a:schemeClr>
          </a:solidFill>
          <a:ln w="57150">
            <a:solidFill>
              <a:schemeClr val="accent2">
                <a:lumMod val="75000"/>
              </a:schemeClr>
            </a:solidFill>
          </a:ln>
          <a:effectLst>
            <a:softEdge rad="31750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 fontScale="90000"/>
          </a:bodyPr>
          <a:lstStyle/>
          <a:p>
            <a:r>
              <a:rPr lang="es-AR" dirty="0"/>
              <a:t>Mujeres con sensibilidad estética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1792986" y="6498494"/>
            <a:ext cx="7344816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AR" b="1" i="1" dirty="0"/>
              <a:t>ARTESANAS, TEJEDORAS, EVANGELIZADORAS A TRAVÉS DE LA BELLEZA</a:t>
            </a:r>
            <a:endParaRPr lang="es-ES" b="1" i="1" dirty="0"/>
          </a:p>
        </p:txBody>
      </p:sp>
    </p:spTree>
    <p:extLst>
      <p:ext uri="{BB962C8B-B14F-4D97-AF65-F5344CB8AC3E}">
        <p14:creationId xmlns:p14="http://schemas.microsoft.com/office/powerpoint/2010/main" val="203247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ncheta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Chinche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3283</TotalTime>
  <Words>1138</Words>
  <Application>Microsoft Office PowerPoint</Application>
  <PresentationFormat>Presentación en pantalla (4:3)</PresentationFormat>
  <Paragraphs>135</Paragraphs>
  <Slides>17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4" baseType="lpstr">
      <vt:lpstr>Brush Script MT</vt:lpstr>
      <vt:lpstr>Calibri</vt:lpstr>
      <vt:lpstr>Constantia</vt:lpstr>
      <vt:lpstr>Franklin Gothic Book</vt:lpstr>
      <vt:lpstr>Rage Italic</vt:lpstr>
      <vt:lpstr>Wingdings</vt:lpstr>
      <vt:lpstr>Chincheta</vt:lpstr>
      <vt:lpstr>Desafíos y potencialidades de la mujer en América Latina</vt:lpstr>
      <vt:lpstr>Papa Francisco </vt:lpstr>
      <vt:lpstr> </vt:lpstr>
      <vt:lpstr>Las mujeres en América Latina</vt:lpstr>
      <vt:lpstr>Mujeres de fe</vt:lpstr>
      <vt:lpstr>Presentación de PowerPoint</vt:lpstr>
      <vt:lpstr>MOVIMIENTOS FEMINISTAS </vt:lpstr>
      <vt:lpstr> Ejemplo de fe y de coraje de las mujeres consagradas en la solidaridad y en el cuidado de la Casa Común </vt:lpstr>
      <vt:lpstr>Mujeres con sensibilidad estética</vt:lpstr>
      <vt:lpstr>SINODO SOBRE AMAZONIA Y LAS MUJERES</vt:lpstr>
      <vt:lpstr>Amazonía: Nuevos Caminos para la Iglesia y para una Ecología Integral</vt:lpstr>
      <vt:lpstr>Antecedente (2007) Documento  de APARECIDA </vt:lpstr>
      <vt:lpstr>  “Luces” y potencialidades de las mujeres  de la región pan-amazónica </vt:lpstr>
      <vt:lpstr>Sugerencias con relación a las mujeres</vt:lpstr>
      <vt:lpstr>Una experiencia eclesial actual </vt:lpstr>
      <vt:lpstr>La Asamblea de la CAL  como experiencia sinodal</vt:lpstr>
      <vt:lpstr>Interrogantes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Feminismos hoy…</dc:title>
  <dc:creator>Maria Lia</dc:creator>
  <cp:lastModifiedBy>WUCWO-UMOFC WUCWO-UMOFC</cp:lastModifiedBy>
  <cp:revision>127</cp:revision>
  <dcterms:created xsi:type="dcterms:W3CDTF">2018-08-02T17:47:05Z</dcterms:created>
  <dcterms:modified xsi:type="dcterms:W3CDTF">2019-09-26T09:27:05Z</dcterms:modified>
</cp:coreProperties>
</file>